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80" r:id="rId2"/>
    <p:sldId id="456" r:id="rId3"/>
    <p:sldId id="457" r:id="rId4"/>
    <p:sldId id="458" r:id="rId5"/>
    <p:sldId id="452" r:id="rId6"/>
    <p:sldId id="453" r:id="rId7"/>
    <p:sldId id="454" r:id="rId8"/>
    <p:sldId id="455" r:id="rId9"/>
    <p:sldId id="440" r:id="rId10"/>
    <p:sldId id="398" r:id="rId11"/>
    <p:sldId id="420" r:id="rId12"/>
    <p:sldId id="425" r:id="rId13"/>
    <p:sldId id="426" r:id="rId14"/>
    <p:sldId id="434" r:id="rId15"/>
    <p:sldId id="435" r:id="rId16"/>
    <p:sldId id="399" r:id="rId17"/>
    <p:sldId id="403" r:id="rId18"/>
    <p:sldId id="416" r:id="rId19"/>
    <p:sldId id="417" r:id="rId20"/>
    <p:sldId id="436" r:id="rId21"/>
    <p:sldId id="437" r:id="rId22"/>
    <p:sldId id="438" r:id="rId23"/>
    <p:sldId id="439" r:id="rId24"/>
    <p:sldId id="421" r:id="rId25"/>
    <p:sldId id="408" r:id="rId26"/>
    <p:sldId id="409" r:id="rId27"/>
    <p:sldId id="414" r:id="rId28"/>
    <p:sldId id="415" r:id="rId29"/>
    <p:sldId id="429" r:id="rId30"/>
    <p:sldId id="427" r:id="rId31"/>
    <p:sldId id="428" r:id="rId32"/>
    <p:sldId id="442" r:id="rId33"/>
    <p:sldId id="443" r:id="rId34"/>
    <p:sldId id="444" r:id="rId35"/>
    <p:sldId id="445" r:id="rId36"/>
    <p:sldId id="422" r:id="rId37"/>
    <p:sldId id="404" r:id="rId38"/>
    <p:sldId id="405" r:id="rId39"/>
    <p:sldId id="406" r:id="rId40"/>
    <p:sldId id="407" r:id="rId41"/>
    <p:sldId id="448" r:id="rId42"/>
    <p:sldId id="449" r:id="rId43"/>
    <p:sldId id="450" r:id="rId44"/>
    <p:sldId id="451" r:id="rId45"/>
    <p:sldId id="441" r:id="rId46"/>
    <p:sldId id="306" r:id="rId47"/>
    <p:sldId id="412" r:id="rId48"/>
    <p:sldId id="413" r:id="rId49"/>
    <p:sldId id="423" r:id="rId50"/>
    <p:sldId id="424" r:id="rId51"/>
    <p:sldId id="418" r:id="rId52"/>
    <p:sldId id="419" r:id="rId53"/>
    <p:sldId id="410" r:id="rId54"/>
    <p:sldId id="411" r:id="rId55"/>
  </p:sldIdLst>
  <p:sldSz cx="9144000" cy="6858000" type="screen4x3"/>
  <p:notesSz cx="6858000" cy="9947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6" autoAdjust="0"/>
    <p:restoredTop sz="98208" autoAdjust="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77BB4E-A974-450D-B89B-55C42E43AF8F}" type="doc">
      <dgm:prSet loTypeId="urn:microsoft.com/office/officeart/2005/8/layout/hList1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BE60A210-FE60-4FA8-B45A-14AB3362F0F0}">
      <dgm:prSet phldrT="[Text]" custT="1"/>
      <dgm:spPr/>
      <dgm:t>
        <a:bodyPr/>
        <a:lstStyle/>
        <a:p>
          <a:r>
            <a:rPr lang="en-US" sz="2800" b="1" dirty="0" smtClean="0">
              <a:latin typeface="Calibri" pitchFamily="34" charset="0"/>
              <a:cs typeface="Calibri" pitchFamily="34" charset="0"/>
            </a:rPr>
            <a:t>K/L </a:t>
          </a:r>
          <a:r>
            <a:rPr lang="en-US" sz="2800" b="1" dirty="0" err="1" smtClean="0">
              <a:latin typeface="Calibri" pitchFamily="34" charset="0"/>
              <a:cs typeface="Calibri" pitchFamily="34" charset="0"/>
            </a:rPr>
            <a:t>Pusat</a:t>
          </a:r>
          <a:endParaRPr lang="id-ID" sz="2800" b="1" dirty="0"/>
        </a:p>
      </dgm:t>
    </dgm:pt>
    <dgm:pt modelId="{B3E27BFF-4656-486D-9E5C-70C32FF958F9}" type="parTrans" cxnId="{AF881BC2-125D-431B-A917-B7F62D46D67C}">
      <dgm:prSet/>
      <dgm:spPr/>
      <dgm:t>
        <a:bodyPr/>
        <a:lstStyle/>
        <a:p>
          <a:endParaRPr lang="id-ID"/>
        </a:p>
      </dgm:t>
    </dgm:pt>
    <dgm:pt modelId="{03D79DAF-5F0F-4D4B-92DE-A4DE3322CE55}" type="sibTrans" cxnId="{AF881BC2-125D-431B-A917-B7F62D46D67C}">
      <dgm:prSet/>
      <dgm:spPr/>
      <dgm:t>
        <a:bodyPr/>
        <a:lstStyle/>
        <a:p>
          <a:endParaRPr lang="id-ID"/>
        </a:p>
      </dgm:t>
    </dgm:pt>
    <dgm:pt modelId="{D11DBB89-1019-4261-BFCD-DA7BC9FECA9E}">
      <dgm:prSet custT="1"/>
      <dgm:spPr/>
      <dgm:t>
        <a:bodyPr/>
        <a:lstStyle/>
        <a:p>
          <a:r>
            <a:rPr lang="en-US" sz="2800" b="1" dirty="0" err="1" smtClean="0">
              <a:latin typeface="Calibri" pitchFamily="34" charset="0"/>
              <a:cs typeface="Calibri" pitchFamily="34" charset="0"/>
            </a:rPr>
            <a:t>Pemerintah</a:t>
          </a:r>
          <a:r>
            <a:rPr lang="en-US" sz="2800" b="1" dirty="0" smtClean="0">
              <a:latin typeface="Calibri" pitchFamily="34" charset="0"/>
              <a:cs typeface="Calibri" pitchFamily="34" charset="0"/>
            </a:rPr>
            <a:t> Daerah</a:t>
          </a:r>
        </a:p>
      </dgm:t>
    </dgm:pt>
    <dgm:pt modelId="{681DBBC1-A3AB-47B5-9603-98230E50D55E}" type="parTrans" cxnId="{643C1E28-C0D0-40EA-B574-6207803E4E32}">
      <dgm:prSet/>
      <dgm:spPr/>
      <dgm:t>
        <a:bodyPr/>
        <a:lstStyle/>
        <a:p>
          <a:endParaRPr lang="id-ID"/>
        </a:p>
      </dgm:t>
    </dgm:pt>
    <dgm:pt modelId="{52BC83E9-3E74-4323-81B1-54C45C3BE198}" type="sibTrans" cxnId="{643C1E28-C0D0-40EA-B574-6207803E4E32}">
      <dgm:prSet/>
      <dgm:spPr/>
      <dgm:t>
        <a:bodyPr/>
        <a:lstStyle/>
        <a:p>
          <a:endParaRPr lang="id-ID"/>
        </a:p>
      </dgm:t>
    </dgm:pt>
    <dgm:pt modelId="{0D345157-5ABE-4461-B173-D8C9576E97C4}">
      <dgm:prSet/>
      <dgm:spPr/>
      <dgm:t>
        <a:bodyPr/>
        <a:lstStyle/>
        <a:p>
          <a:r>
            <a:rPr lang="en-US" b="1" dirty="0" smtClean="0">
              <a:latin typeface="Calibri" pitchFamily="34" charset="0"/>
              <a:cs typeface="Calibri" pitchFamily="34" charset="0"/>
            </a:rPr>
            <a:t>CSO</a:t>
          </a:r>
          <a:endParaRPr lang="en-US" b="1" dirty="0">
            <a:latin typeface="Calibri" pitchFamily="34" charset="0"/>
            <a:cs typeface="Calibri" pitchFamily="34" charset="0"/>
          </a:endParaRPr>
        </a:p>
      </dgm:t>
    </dgm:pt>
    <dgm:pt modelId="{83DA89B6-B143-4349-8511-1F1757ACBB76}" type="parTrans" cxnId="{1C0EEFEF-EFFD-4FBA-8317-12B7DB62373C}">
      <dgm:prSet/>
      <dgm:spPr/>
      <dgm:t>
        <a:bodyPr/>
        <a:lstStyle/>
        <a:p>
          <a:endParaRPr lang="id-ID"/>
        </a:p>
      </dgm:t>
    </dgm:pt>
    <dgm:pt modelId="{A43D00A0-354E-4CC3-8BEA-8E1D32ABBDDC}" type="sibTrans" cxnId="{1C0EEFEF-EFFD-4FBA-8317-12B7DB62373C}">
      <dgm:prSet/>
      <dgm:spPr/>
      <dgm:t>
        <a:bodyPr/>
        <a:lstStyle/>
        <a:p>
          <a:endParaRPr lang="id-ID"/>
        </a:p>
      </dgm:t>
    </dgm:pt>
    <dgm:pt modelId="{951C9EEA-67A7-4D85-BCBE-661B7F8919DC}">
      <dgm:prSet phldrT="[Text]" custT="1"/>
      <dgm:spPr/>
      <dgm:t>
        <a:bodyPr/>
        <a:lstStyle/>
        <a:p>
          <a:r>
            <a:rPr lang="en-US" sz="2800" dirty="0" smtClean="0">
              <a:latin typeface="Calibri" pitchFamily="34" charset="0"/>
              <a:cs typeface="Calibri" pitchFamily="34" charset="0"/>
            </a:rPr>
            <a:t>10 </a:t>
          </a:r>
          <a:r>
            <a:rPr lang="en-US" sz="2800" dirty="0" err="1" smtClean="0">
              <a:latin typeface="Calibri" pitchFamily="34" charset="0"/>
              <a:cs typeface="Calibri" pitchFamily="34" charset="0"/>
            </a:rPr>
            <a:t>Juni</a:t>
          </a:r>
          <a:endParaRPr lang="id-ID" sz="2800" dirty="0"/>
        </a:p>
      </dgm:t>
    </dgm:pt>
    <dgm:pt modelId="{A66DB0A1-80A8-44EB-B75C-8D18AA0E1886}" type="parTrans" cxnId="{BEDD912E-4B42-4D1B-8289-8BD88E16F2C0}">
      <dgm:prSet/>
      <dgm:spPr/>
      <dgm:t>
        <a:bodyPr/>
        <a:lstStyle/>
        <a:p>
          <a:endParaRPr lang="id-ID"/>
        </a:p>
      </dgm:t>
    </dgm:pt>
    <dgm:pt modelId="{1239B5E0-6C85-4CB2-AB57-BD281DBCBACB}" type="sibTrans" cxnId="{BEDD912E-4B42-4D1B-8289-8BD88E16F2C0}">
      <dgm:prSet/>
      <dgm:spPr/>
      <dgm:t>
        <a:bodyPr/>
        <a:lstStyle/>
        <a:p>
          <a:endParaRPr lang="id-ID"/>
        </a:p>
      </dgm:t>
    </dgm:pt>
    <dgm:pt modelId="{EFFEB2D0-A912-4C48-9169-48E308908372}">
      <dgm:prSet custT="1"/>
      <dgm:spPr/>
      <dgm:t>
        <a:bodyPr/>
        <a:lstStyle/>
        <a:p>
          <a:r>
            <a:rPr lang="en-US" sz="2800" dirty="0" smtClean="0">
              <a:latin typeface="Calibri" pitchFamily="34" charset="0"/>
              <a:cs typeface="Calibri" pitchFamily="34" charset="0"/>
            </a:rPr>
            <a:t>10 </a:t>
          </a:r>
          <a:r>
            <a:rPr lang="en-US" sz="2800" dirty="0" err="1" smtClean="0">
              <a:latin typeface="Calibri" pitchFamily="34" charset="0"/>
              <a:cs typeface="Calibri" pitchFamily="34" charset="0"/>
            </a:rPr>
            <a:t>Maret</a:t>
          </a:r>
          <a:r>
            <a:rPr lang="en-US" sz="2800" dirty="0" smtClean="0">
              <a:latin typeface="Calibri" pitchFamily="34" charset="0"/>
              <a:cs typeface="Calibri" pitchFamily="34" charset="0"/>
            </a:rPr>
            <a:t> </a:t>
          </a:r>
        </a:p>
      </dgm:t>
    </dgm:pt>
    <dgm:pt modelId="{477FA2EF-6511-41E3-895F-3DCF9EB4EE19}" type="parTrans" cxnId="{5C8AA71D-A8C2-4CED-9CC4-D09A240C55A7}">
      <dgm:prSet/>
      <dgm:spPr/>
      <dgm:t>
        <a:bodyPr/>
        <a:lstStyle/>
        <a:p>
          <a:endParaRPr lang="id-ID"/>
        </a:p>
      </dgm:t>
    </dgm:pt>
    <dgm:pt modelId="{47FC71A0-DD11-40BB-B555-B08E88F3EAC3}" type="sibTrans" cxnId="{5C8AA71D-A8C2-4CED-9CC4-D09A240C55A7}">
      <dgm:prSet/>
      <dgm:spPr/>
      <dgm:t>
        <a:bodyPr/>
        <a:lstStyle/>
        <a:p>
          <a:endParaRPr lang="id-ID"/>
        </a:p>
      </dgm:t>
    </dgm:pt>
    <dgm:pt modelId="{72B72E68-22E7-4FCE-B575-E46D4354069A}">
      <dgm:prSet custT="1"/>
      <dgm:spPr/>
      <dgm:t>
        <a:bodyPr/>
        <a:lstStyle/>
        <a:p>
          <a:r>
            <a:rPr lang="en-US" sz="2800" dirty="0" smtClean="0">
              <a:latin typeface="Calibri" pitchFamily="34" charset="0"/>
              <a:cs typeface="Calibri" pitchFamily="34" charset="0"/>
            </a:rPr>
            <a:t>10 </a:t>
          </a:r>
          <a:r>
            <a:rPr lang="en-US" sz="2800" dirty="0" err="1" smtClean="0">
              <a:latin typeface="Calibri" pitchFamily="34" charset="0"/>
              <a:cs typeface="Calibri" pitchFamily="34" charset="0"/>
            </a:rPr>
            <a:t>Juni</a:t>
          </a:r>
          <a:endParaRPr lang="en-US" sz="2800" dirty="0">
            <a:latin typeface="Calibri" pitchFamily="34" charset="0"/>
            <a:cs typeface="Calibri" pitchFamily="34" charset="0"/>
          </a:endParaRPr>
        </a:p>
      </dgm:t>
    </dgm:pt>
    <dgm:pt modelId="{5B0FCEC6-A0F8-47E9-A5FC-433215850B4D}" type="parTrans" cxnId="{D6B719C2-E98D-461C-998E-3C0879DB8BB3}">
      <dgm:prSet/>
      <dgm:spPr/>
      <dgm:t>
        <a:bodyPr/>
        <a:lstStyle/>
        <a:p>
          <a:endParaRPr lang="id-ID"/>
        </a:p>
      </dgm:t>
    </dgm:pt>
    <dgm:pt modelId="{9CD5B34E-2083-4C3F-8898-3FA3B2FA773E}" type="sibTrans" cxnId="{D6B719C2-E98D-461C-998E-3C0879DB8BB3}">
      <dgm:prSet/>
      <dgm:spPr/>
      <dgm:t>
        <a:bodyPr/>
        <a:lstStyle/>
        <a:p>
          <a:endParaRPr lang="id-ID"/>
        </a:p>
      </dgm:t>
    </dgm:pt>
    <dgm:pt modelId="{21AB8DCF-2F6E-4C64-93AF-95551DE4FF0C}">
      <dgm:prSet custT="1"/>
      <dgm:spPr/>
      <dgm:t>
        <a:bodyPr/>
        <a:lstStyle/>
        <a:p>
          <a:r>
            <a:rPr lang="en-US" sz="2800" dirty="0" smtClean="0">
              <a:latin typeface="Calibri" pitchFamily="34" charset="0"/>
              <a:cs typeface="Calibri" pitchFamily="34" charset="0"/>
            </a:rPr>
            <a:t>10 </a:t>
          </a:r>
          <a:r>
            <a:rPr lang="en-US" sz="2800" dirty="0" err="1" smtClean="0">
              <a:latin typeface="Calibri" pitchFamily="34" charset="0"/>
              <a:cs typeface="Calibri" pitchFamily="34" charset="0"/>
            </a:rPr>
            <a:t>Juni</a:t>
          </a:r>
          <a:endParaRPr lang="en-US" sz="2800" dirty="0" smtClean="0">
            <a:latin typeface="Calibri" pitchFamily="34" charset="0"/>
            <a:cs typeface="Calibri" pitchFamily="34" charset="0"/>
          </a:endParaRPr>
        </a:p>
      </dgm:t>
    </dgm:pt>
    <dgm:pt modelId="{63939097-343B-41EC-BFB3-E8D1E29CFAB2}" type="parTrans" cxnId="{A280ECFB-1080-4808-8482-10790120C945}">
      <dgm:prSet/>
      <dgm:spPr/>
      <dgm:t>
        <a:bodyPr/>
        <a:lstStyle/>
        <a:p>
          <a:endParaRPr lang="id-ID"/>
        </a:p>
      </dgm:t>
    </dgm:pt>
    <dgm:pt modelId="{869E5FB5-301A-4DEE-9599-620C2BD04237}" type="sibTrans" cxnId="{A280ECFB-1080-4808-8482-10790120C945}">
      <dgm:prSet/>
      <dgm:spPr/>
      <dgm:t>
        <a:bodyPr/>
        <a:lstStyle/>
        <a:p>
          <a:endParaRPr lang="id-ID"/>
        </a:p>
      </dgm:t>
    </dgm:pt>
    <dgm:pt modelId="{B082ECA5-4870-43B3-81D1-6547DD7C4731}">
      <dgm:prSet custT="1"/>
      <dgm:spPr/>
      <dgm:t>
        <a:bodyPr/>
        <a:lstStyle/>
        <a:p>
          <a:r>
            <a:rPr lang="en-US" sz="2800" smtClean="0">
              <a:latin typeface="Calibri" pitchFamily="34" charset="0"/>
              <a:cs typeface="Calibri" pitchFamily="34" charset="0"/>
            </a:rPr>
            <a:t>10 </a:t>
          </a:r>
          <a:r>
            <a:rPr lang="en-US" sz="2800" dirty="0" err="1" smtClean="0">
              <a:latin typeface="Calibri" pitchFamily="34" charset="0"/>
              <a:cs typeface="Calibri" pitchFamily="34" charset="0"/>
            </a:rPr>
            <a:t>Desember</a:t>
          </a:r>
          <a:endParaRPr lang="en-US" sz="2800" dirty="0" smtClean="0">
            <a:latin typeface="Calibri" pitchFamily="34" charset="0"/>
            <a:cs typeface="Calibri" pitchFamily="34" charset="0"/>
          </a:endParaRPr>
        </a:p>
      </dgm:t>
    </dgm:pt>
    <dgm:pt modelId="{186C21E8-2F16-4F9F-A1B9-ACFD2FAF32A2}" type="parTrans" cxnId="{2C9795AC-7C78-4500-B95E-1A529ECD6A65}">
      <dgm:prSet/>
      <dgm:spPr/>
      <dgm:t>
        <a:bodyPr/>
        <a:lstStyle/>
        <a:p>
          <a:endParaRPr lang="id-ID"/>
        </a:p>
      </dgm:t>
    </dgm:pt>
    <dgm:pt modelId="{0C575753-9BFA-4246-9A0A-C6EA9EDBB957}" type="sibTrans" cxnId="{2C9795AC-7C78-4500-B95E-1A529ECD6A65}">
      <dgm:prSet/>
      <dgm:spPr/>
      <dgm:t>
        <a:bodyPr/>
        <a:lstStyle/>
        <a:p>
          <a:endParaRPr lang="id-ID"/>
        </a:p>
      </dgm:t>
    </dgm:pt>
    <dgm:pt modelId="{F4120F41-004D-48B0-B948-6E6738423BC2}">
      <dgm:prSet custT="1"/>
      <dgm:spPr/>
      <dgm:t>
        <a:bodyPr/>
        <a:lstStyle/>
        <a:p>
          <a:r>
            <a:rPr lang="en-US" sz="2800" dirty="0" smtClean="0">
              <a:latin typeface="Calibri" pitchFamily="34" charset="0"/>
              <a:cs typeface="Calibri" pitchFamily="34" charset="0"/>
            </a:rPr>
            <a:t>10 </a:t>
          </a:r>
          <a:r>
            <a:rPr lang="en-US" sz="2800" dirty="0" err="1" smtClean="0">
              <a:latin typeface="Calibri" pitchFamily="34" charset="0"/>
              <a:cs typeface="Calibri" pitchFamily="34" charset="0"/>
            </a:rPr>
            <a:t>Desember</a:t>
          </a:r>
          <a:endParaRPr lang="en-US" sz="2800" dirty="0">
            <a:latin typeface="Calibri" pitchFamily="34" charset="0"/>
            <a:cs typeface="Calibri" pitchFamily="34" charset="0"/>
          </a:endParaRPr>
        </a:p>
      </dgm:t>
    </dgm:pt>
    <dgm:pt modelId="{B4E79468-5FB7-4580-A74D-3C179C65EEED}" type="parTrans" cxnId="{2449EF9A-79B6-44B3-93D8-3FA157D471A0}">
      <dgm:prSet/>
      <dgm:spPr/>
      <dgm:t>
        <a:bodyPr/>
        <a:lstStyle/>
        <a:p>
          <a:endParaRPr lang="id-ID"/>
        </a:p>
      </dgm:t>
    </dgm:pt>
    <dgm:pt modelId="{6C9A58B7-6A2C-4650-8F0C-DDF2F2375DC3}" type="sibTrans" cxnId="{2449EF9A-79B6-44B3-93D8-3FA157D471A0}">
      <dgm:prSet/>
      <dgm:spPr/>
      <dgm:t>
        <a:bodyPr/>
        <a:lstStyle/>
        <a:p>
          <a:endParaRPr lang="id-ID"/>
        </a:p>
      </dgm:t>
    </dgm:pt>
    <dgm:pt modelId="{0DB1EA6B-8238-41C8-A73E-508F208A479D}">
      <dgm:prSet phldrT="[Text]" custT="1"/>
      <dgm:spPr/>
      <dgm:t>
        <a:bodyPr/>
        <a:lstStyle/>
        <a:p>
          <a:r>
            <a:rPr lang="en-US" sz="2800" smtClean="0">
              <a:latin typeface="Calibri" pitchFamily="34" charset="0"/>
              <a:cs typeface="Calibri" pitchFamily="34" charset="0"/>
            </a:rPr>
            <a:t>10 </a:t>
          </a:r>
          <a:r>
            <a:rPr lang="en-US" sz="2800" dirty="0" err="1" smtClean="0">
              <a:latin typeface="Calibri" pitchFamily="34" charset="0"/>
              <a:cs typeface="Calibri" pitchFamily="34" charset="0"/>
            </a:rPr>
            <a:t>Desember</a:t>
          </a:r>
          <a:endParaRPr lang="id-ID" sz="2800" dirty="0"/>
        </a:p>
      </dgm:t>
    </dgm:pt>
    <dgm:pt modelId="{D70E8A1D-DA2C-45C1-8B3F-F0FB934BB835}" type="parTrans" cxnId="{BDBAD7E7-DC0D-4E81-8C75-BC33D21D14BB}">
      <dgm:prSet/>
      <dgm:spPr/>
      <dgm:t>
        <a:bodyPr/>
        <a:lstStyle/>
        <a:p>
          <a:endParaRPr lang="id-ID"/>
        </a:p>
      </dgm:t>
    </dgm:pt>
    <dgm:pt modelId="{48FDD2C4-EFAD-4721-B8B0-53E66713802D}" type="sibTrans" cxnId="{BDBAD7E7-DC0D-4E81-8C75-BC33D21D14BB}">
      <dgm:prSet/>
      <dgm:spPr/>
      <dgm:t>
        <a:bodyPr/>
        <a:lstStyle/>
        <a:p>
          <a:endParaRPr lang="id-ID"/>
        </a:p>
      </dgm:t>
    </dgm:pt>
    <dgm:pt modelId="{5FA7B622-7953-4D2B-89AE-B2C6EC3E41C0}" type="pres">
      <dgm:prSet presAssocID="{2977BB4E-A974-450D-B89B-55C42E43AF8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942A46-D00B-4409-BE6E-FAEB870B3D2E}" type="pres">
      <dgm:prSet presAssocID="{BE60A210-FE60-4FA8-B45A-14AB3362F0F0}" presName="composite" presStyleCnt="0"/>
      <dgm:spPr/>
    </dgm:pt>
    <dgm:pt modelId="{5C6EF530-2FD8-421C-8B51-BE353B461FB7}" type="pres">
      <dgm:prSet presAssocID="{BE60A210-FE60-4FA8-B45A-14AB3362F0F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A75716-7A55-4B1E-84A4-EAE2A2FF6232}" type="pres">
      <dgm:prSet presAssocID="{BE60A210-FE60-4FA8-B45A-14AB3362F0F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203C69C-A16B-4FED-84C6-2AB484205E7F}" type="pres">
      <dgm:prSet presAssocID="{03D79DAF-5F0F-4D4B-92DE-A4DE3322CE55}" presName="space" presStyleCnt="0"/>
      <dgm:spPr/>
    </dgm:pt>
    <dgm:pt modelId="{90C1EA3F-772F-4A58-92A1-47150F7DC733}" type="pres">
      <dgm:prSet presAssocID="{D11DBB89-1019-4261-BFCD-DA7BC9FECA9E}" presName="composite" presStyleCnt="0"/>
      <dgm:spPr/>
    </dgm:pt>
    <dgm:pt modelId="{0BBA1A45-B460-431A-BAD3-B8E48C2D65E9}" type="pres">
      <dgm:prSet presAssocID="{D11DBB89-1019-4261-BFCD-DA7BC9FECA9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852EED-8F2B-40F6-A46D-CC0B33A7474A}" type="pres">
      <dgm:prSet presAssocID="{D11DBB89-1019-4261-BFCD-DA7BC9FECA9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96A30ED-984C-4EE6-94AD-336C2ABFB5C2}" type="pres">
      <dgm:prSet presAssocID="{52BC83E9-3E74-4323-81B1-54C45C3BE198}" presName="space" presStyleCnt="0"/>
      <dgm:spPr/>
    </dgm:pt>
    <dgm:pt modelId="{4A2E9568-B2D5-48CF-8303-DACC7FE73BB4}" type="pres">
      <dgm:prSet presAssocID="{0D345157-5ABE-4461-B173-D8C9576E97C4}" presName="composite" presStyleCnt="0"/>
      <dgm:spPr/>
    </dgm:pt>
    <dgm:pt modelId="{95500ED4-FEA1-4BC0-8224-9A87D653445B}" type="pres">
      <dgm:prSet presAssocID="{0D345157-5ABE-4461-B173-D8C9576E97C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CE2A5A-C178-4BB6-B0B7-122D8A1856B3}" type="pres">
      <dgm:prSet presAssocID="{0D345157-5ABE-4461-B173-D8C9576E97C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11A8999E-FF76-4C07-8DED-B232298CE643}" type="presOf" srcId="{B082ECA5-4870-43B3-81D1-6547DD7C4731}" destId="{8F852EED-8F2B-40F6-A46D-CC0B33A7474A}" srcOrd="0" destOrd="2" presId="urn:microsoft.com/office/officeart/2005/8/layout/hList1"/>
    <dgm:cxn modelId="{27CBBC90-A3EF-409E-8E3E-E9C099434066}" type="presOf" srcId="{72B72E68-22E7-4FCE-B575-E46D4354069A}" destId="{E3CE2A5A-C178-4BB6-B0B7-122D8A1856B3}" srcOrd="0" destOrd="0" presId="urn:microsoft.com/office/officeart/2005/8/layout/hList1"/>
    <dgm:cxn modelId="{E9AFD9EA-2C9F-46AC-BA32-C9E53FA9A3B4}" type="presOf" srcId="{2977BB4E-A974-450D-B89B-55C42E43AF8F}" destId="{5FA7B622-7953-4D2B-89AE-B2C6EC3E41C0}" srcOrd="0" destOrd="0" presId="urn:microsoft.com/office/officeart/2005/8/layout/hList1"/>
    <dgm:cxn modelId="{7C911321-0B03-464C-8C83-4D1699B4C437}" type="presOf" srcId="{951C9EEA-67A7-4D85-BCBE-661B7F8919DC}" destId="{C1A75716-7A55-4B1E-84A4-EAE2A2FF6232}" srcOrd="0" destOrd="0" presId="urn:microsoft.com/office/officeart/2005/8/layout/hList1"/>
    <dgm:cxn modelId="{A8067D4F-C2F8-47F4-A0D8-2C3DF7BCDBD2}" type="presOf" srcId="{0DB1EA6B-8238-41C8-A73E-508F208A479D}" destId="{C1A75716-7A55-4B1E-84A4-EAE2A2FF6232}" srcOrd="0" destOrd="1" presId="urn:microsoft.com/office/officeart/2005/8/layout/hList1"/>
    <dgm:cxn modelId="{AF881BC2-125D-431B-A917-B7F62D46D67C}" srcId="{2977BB4E-A974-450D-B89B-55C42E43AF8F}" destId="{BE60A210-FE60-4FA8-B45A-14AB3362F0F0}" srcOrd="0" destOrd="0" parTransId="{B3E27BFF-4656-486D-9E5C-70C32FF958F9}" sibTransId="{03D79DAF-5F0F-4D4B-92DE-A4DE3322CE55}"/>
    <dgm:cxn modelId="{74070ED6-D26E-4408-98AD-20FB4374539A}" type="presOf" srcId="{21AB8DCF-2F6E-4C64-93AF-95551DE4FF0C}" destId="{8F852EED-8F2B-40F6-A46D-CC0B33A7474A}" srcOrd="0" destOrd="1" presId="urn:microsoft.com/office/officeart/2005/8/layout/hList1"/>
    <dgm:cxn modelId="{6C1F06D5-E721-4A45-83A2-EC9B10C4312E}" type="presOf" srcId="{D11DBB89-1019-4261-BFCD-DA7BC9FECA9E}" destId="{0BBA1A45-B460-431A-BAD3-B8E48C2D65E9}" srcOrd="0" destOrd="0" presId="urn:microsoft.com/office/officeart/2005/8/layout/hList1"/>
    <dgm:cxn modelId="{BDBAD7E7-DC0D-4E81-8C75-BC33D21D14BB}" srcId="{BE60A210-FE60-4FA8-B45A-14AB3362F0F0}" destId="{0DB1EA6B-8238-41C8-A73E-508F208A479D}" srcOrd="1" destOrd="0" parTransId="{D70E8A1D-DA2C-45C1-8B3F-F0FB934BB835}" sibTransId="{48FDD2C4-EFAD-4721-B8B0-53E66713802D}"/>
    <dgm:cxn modelId="{643C1E28-C0D0-40EA-B574-6207803E4E32}" srcId="{2977BB4E-A974-450D-B89B-55C42E43AF8F}" destId="{D11DBB89-1019-4261-BFCD-DA7BC9FECA9E}" srcOrd="1" destOrd="0" parTransId="{681DBBC1-A3AB-47B5-9603-98230E50D55E}" sibTransId="{52BC83E9-3E74-4323-81B1-54C45C3BE198}"/>
    <dgm:cxn modelId="{BEDD912E-4B42-4D1B-8289-8BD88E16F2C0}" srcId="{BE60A210-FE60-4FA8-B45A-14AB3362F0F0}" destId="{951C9EEA-67A7-4D85-BCBE-661B7F8919DC}" srcOrd="0" destOrd="0" parTransId="{A66DB0A1-80A8-44EB-B75C-8D18AA0E1886}" sibTransId="{1239B5E0-6C85-4CB2-AB57-BD281DBCBACB}"/>
    <dgm:cxn modelId="{1C0EEFEF-EFFD-4FBA-8317-12B7DB62373C}" srcId="{2977BB4E-A974-450D-B89B-55C42E43AF8F}" destId="{0D345157-5ABE-4461-B173-D8C9576E97C4}" srcOrd="2" destOrd="0" parTransId="{83DA89B6-B143-4349-8511-1F1757ACBB76}" sibTransId="{A43D00A0-354E-4CC3-8BEA-8E1D32ABBDDC}"/>
    <dgm:cxn modelId="{D6B719C2-E98D-461C-998E-3C0879DB8BB3}" srcId="{0D345157-5ABE-4461-B173-D8C9576E97C4}" destId="{72B72E68-22E7-4FCE-B575-E46D4354069A}" srcOrd="0" destOrd="0" parTransId="{5B0FCEC6-A0F8-47E9-A5FC-433215850B4D}" sibTransId="{9CD5B34E-2083-4C3F-8898-3FA3B2FA773E}"/>
    <dgm:cxn modelId="{2449EF9A-79B6-44B3-93D8-3FA157D471A0}" srcId="{0D345157-5ABE-4461-B173-D8C9576E97C4}" destId="{F4120F41-004D-48B0-B948-6E6738423BC2}" srcOrd="1" destOrd="0" parTransId="{B4E79468-5FB7-4580-A74D-3C179C65EEED}" sibTransId="{6C9A58B7-6A2C-4650-8F0C-DDF2F2375DC3}"/>
    <dgm:cxn modelId="{A7976E76-56A0-4BF3-B5A4-3107AF9D0362}" type="presOf" srcId="{F4120F41-004D-48B0-B948-6E6738423BC2}" destId="{E3CE2A5A-C178-4BB6-B0B7-122D8A1856B3}" srcOrd="0" destOrd="1" presId="urn:microsoft.com/office/officeart/2005/8/layout/hList1"/>
    <dgm:cxn modelId="{A280ECFB-1080-4808-8482-10790120C945}" srcId="{D11DBB89-1019-4261-BFCD-DA7BC9FECA9E}" destId="{21AB8DCF-2F6E-4C64-93AF-95551DE4FF0C}" srcOrd="1" destOrd="0" parTransId="{63939097-343B-41EC-BFB3-E8D1E29CFAB2}" sibTransId="{869E5FB5-301A-4DEE-9599-620C2BD04237}"/>
    <dgm:cxn modelId="{5C8AA71D-A8C2-4CED-9CC4-D09A240C55A7}" srcId="{D11DBB89-1019-4261-BFCD-DA7BC9FECA9E}" destId="{EFFEB2D0-A912-4C48-9169-48E308908372}" srcOrd="0" destOrd="0" parTransId="{477FA2EF-6511-41E3-895F-3DCF9EB4EE19}" sibTransId="{47FC71A0-DD11-40BB-B555-B08E88F3EAC3}"/>
    <dgm:cxn modelId="{16D910B9-E140-4C7F-B0C2-B6777C6A3851}" type="presOf" srcId="{EFFEB2D0-A912-4C48-9169-48E308908372}" destId="{8F852EED-8F2B-40F6-A46D-CC0B33A7474A}" srcOrd="0" destOrd="0" presId="urn:microsoft.com/office/officeart/2005/8/layout/hList1"/>
    <dgm:cxn modelId="{E8B03C62-AA16-4779-B2AD-85C436562C24}" type="presOf" srcId="{BE60A210-FE60-4FA8-B45A-14AB3362F0F0}" destId="{5C6EF530-2FD8-421C-8B51-BE353B461FB7}" srcOrd="0" destOrd="0" presId="urn:microsoft.com/office/officeart/2005/8/layout/hList1"/>
    <dgm:cxn modelId="{9374F39F-C478-43D8-AF50-7D59E38B5C5C}" type="presOf" srcId="{0D345157-5ABE-4461-B173-D8C9576E97C4}" destId="{95500ED4-FEA1-4BC0-8224-9A87D653445B}" srcOrd="0" destOrd="0" presId="urn:microsoft.com/office/officeart/2005/8/layout/hList1"/>
    <dgm:cxn modelId="{2C9795AC-7C78-4500-B95E-1A529ECD6A65}" srcId="{D11DBB89-1019-4261-BFCD-DA7BC9FECA9E}" destId="{B082ECA5-4870-43B3-81D1-6547DD7C4731}" srcOrd="2" destOrd="0" parTransId="{186C21E8-2F16-4F9F-A1B9-ACFD2FAF32A2}" sibTransId="{0C575753-9BFA-4246-9A0A-C6EA9EDBB957}"/>
    <dgm:cxn modelId="{EE70BD24-FAFE-4773-AEAD-0F146AFE6E92}" type="presParOf" srcId="{5FA7B622-7953-4D2B-89AE-B2C6EC3E41C0}" destId="{BB942A46-D00B-4409-BE6E-FAEB870B3D2E}" srcOrd="0" destOrd="0" presId="urn:microsoft.com/office/officeart/2005/8/layout/hList1"/>
    <dgm:cxn modelId="{89151162-7F32-4954-B894-7A920F12F39B}" type="presParOf" srcId="{BB942A46-D00B-4409-BE6E-FAEB870B3D2E}" destId="{5C6EF530-2FD8-421C-8B51-BE353B461FB7}" srcOrd="0" destOrd="0" presId="urn:microsoft.com/office/officeart/2005/8/layout/hList1"/>
    <dgm:cxn modelId="{0BB2DA24-3B29-49F6-81CC-0030D05F1DF2}" type="presParOf" srcId="{BB942A46-D00B-4409-BE6E-FAEB870B3D2E}" destId="{C1A75716-7A55-4B1E-84A4-EAE2A2FF6232}" srcOrd="1" destOrd="0" presId="urn:microsoft.com/office/officeart/2005/8/layout/hList1"/>
    <dgm:cxn modelId="{0943206C-83E1-431F-9EB4-B23B971200B1}" type="presParOf" srcId="{5FA7B622-7953-4D2B-89AE-B2C6EC3E41C0}" destId="{8203C69C-A16B-4FED-84C6-2AB484205E7F}" srcOrd="1" destOrd="0" presId="urn:microsoft.com/office/officeart/2005/8/layout/hList1"/>
    <dgm:cxn modelId="{6F6C7523-333C-4814-9946-A6BF14C2A35E}" type="presParOf" srcId="{5FA7B622-7953-4D2B-89AE-B2C6EC3E41C0}" destId="{90C1EA3F-772F-4A58-92A1-47150F7DC733}" srcOrd="2" destOrd="0" presId="urn:microsoft.com/office/officeart/2005/8/layout/hList1"/>
    <dgm:cxn modelId="{2A03E102-59C3-428A-8DB4-E666FDB16F9A}" type="presParOf" srcId="{90C1EA3F-772F-4A58-92A1-47150F7DC733}" destId="{0BBA1A45-B460-431A-BAD3-B8E48C2D65E9}" srcOrd="0" destOrd="0" presId="urn:microsoft.com/office/officeart/2005/8/layout/hList1"/>
    <dgm:cxn modelId="{C16A0C69-2A58-4B00-98B6-B316B5443A56}" type="presParOf" srcId="{90C1EA3F-772F-4A58-92A1-47150F7DC733}" destId="{8F852EED-8F2B-40F6-A46D-CC0B33A7474A}" srcOrd="1" destOrd="0" presId="urn:microsoft.com/office/officeart/2005/8/layout/hList1"/>
    <dgm:cxn modelId="{F61167BD-722F-4802-A2A0-961E824F4835}" type="presParOf" srcId="{5FA7B622-7953-4D2B-89AE-B2C6EC3E41C0}" destId="{096A30ED-984C-4EE6-94AD-336C2ABFB5C2}" srcOrd="3" destOrd="0" presId="urn:microsoft.com/office/officeart/2005/8/layout/hList1"/>
    <dgm:cxn modelId="{6894B567-09A3-490E-BD41-20C338903BCF}" type="presParOf" srcId="{5FA7B622-7953-4D2B-89AE-B2C6EC3E41C0}" destId="{4A2E9568-B2D5-48CF-8303-DACC7FE73BB4}" srcOrd="4" destOrd="0" presId="urn:microsoft.com/office/officeart/2005/8/layout/hList1"/>
    <dgm:cxn modelId="{2247450B-242C-4CCF-B40B-F91A9ACA57DD}" type="presParOf" srcId="{4A2E9568-B2D5-48CF-8303-DACC7FE73BB4}" destId="{95500ED4-FEA1-4BC0-8224-9A87D653445B}" srcOrd="0" destOrd="0" presId="urn:microsoft.com/office/officeart/2005/8/layout/hList1"/>
    <dgm:cxn modelId="{F135DE8B-F5B3-4D84-B1D3-AC96940EA053}" type="presParOf" srcId="{4A2E9568-B2D5-48CF-8303-DACC7FE73BB4}" destId="{E3CE2A5A-C178-4BB6-B0B7-122D8A1856B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399F7A-1AFE-4290-A160-10E39ED7ACBE}" type="doc">
      <dgm:prSet loTypeId="urn:microsoft.com/office/officeart/2005/8/layout/arrow2" loCatId="process" qsTypeId="urn:microsoft.com/office/officeart/2005/8/quickstyle/simple2" qsCatId="simple" csTypeId="urn:microsoft.com/office/officeart/2005/8/colors/accent2_1" csCatId="accent2" phldr="1"/>
      <dgm:spPr/>
    </dgm:pt>
    <dgm:pt modelId="{6055C291-733A-4096-9EEE-BE62D08F0BEC}">
      <dgm:prSet phldrT="[Text]" custT="1"/>
      <dgm:spPr/>
      <dgm:t>
        <a:bodyPr/>
        <a:lstStyle/>
        <a:p>
          <a:r>
            <a:rPr lang="id-ID" sz="2400" dirty="0" smtClean="0"/>
            <a:t>Pemda</a:t>
          </a:r>
          <a:endParaRPr lang="en-US" sz="2400" dirty="0"/>
        </a:p>
      </dgm:t>
    </dgm:pt>
    <dgm:pt modelId="{4549C995-C318-47B9-9CFF-A125C15764A3}" type="parTrans" cxnId="{8DDD174A-2444-4AC9-AC79-6764BDB1CA83}">
      <dgm:prSet/>
      <dgm:spPr/>
      <dgm:t>
        <a:bodyPr/>
        <a:lstStyle/>
        <a:p>
          <a:endParaRPr lang="en-US"/>
        </a:p>
      </dgm:t>
    </dgm:pt>
    <dgm:pt modelId="{CF80137F-7971-4636-9AFB-6AE696131805}" type="sibTrans" cxnId="{8DDD174A-2444-4AC9-AC79-6764BDB1CA83}">
      <dgm:prSet/>
      <dgm:spPr/>
      <dgm:t>
        <a:bodyPr/>
        <a:lstStyle/>
        <a:p>
          <a:endParaRPr lang="en-US"/>
        </a:p>
      </dgm:t>
    </dgm:pt>
    <dgm:pt modelId="{C80F6852-6CB2-41AF-BCBC-2BB92AA441C2}">
      <dgm:prSet phldrT="[Text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d-ID" sz="2400" dirty="0" smtClean="0"/>
            <a:t>KPK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id-ID" sz="1800" dirty="0" smtClean="0"/>
            <a:t>(Tembusan ke Kemen LHK)</a:t>
          </a:r>
          <a:endParaRPr lang="en-US" sz="1800" dirty="0"/>
        </a:p>
      </dgm:t>
    </dgm:pt>
    <dgm:pt modelId="{4FA23C5F-2AC9-42A2-AF30-26235203118C}" type="parTrans" cxnId="{A4AFC34D-4FBA-4DA1-8426-CEE6A75B2D0A}">
      <dgm:prSet/>
      <dgm:spPr/>
      <dgm:t>
        <a:bodyPr/>
        <a:lstStyle/>
        <a:p>
          <a:endParaRPr lang="en-US"/>
        </a:p>
      </dgm:t>
    </dgm:pt>
    <dgm:pt modelId="{AD1B1F6F-4A9B-42E7-8F90-C46B8E0967A6}" type="sibTrans" cxnId="{A4AFC34D-4FBA-4DA1-8426-CEE6A75B2D0A}">
      <dgm:prSet/>
      <dgm:spPr/>
      <dgm:t>
        <a:bodyPr/>
        <a:lstStyle/>
        <a:p>
          <a:endParaRPr lang="en-US"/>
        </a:p>
      </dgm:t>
    </dgm:pt>
    <dgm:pt modelId="{D97BC52E-ED9C-4097-ADA0-95409526C6E1}" type="pres">
      <dgm:prSet presAssocID="{8F399F7A-1AFE-4290-A160-10E39ED7ACBE}" presName="arrowDiagram" presStyleCnt="0">
        <dgm:presLayoutVars>
          <dgm:chMax val="5"/>
          <dgm:dir/>
          <dgm:resizeHandles val="exact"/>
        </dgm:presLayoutVars>
      </dgm:prSet>
      <dgm:spPr/>
    </dgm:pt>
    <dgm:pt modelId="{F7850956-B016-4F78-80D9-640F41168514}" type="pres">
      <dgm:prSet presAssocID="{8F399F7A-1AFE-4290-A160-10E39ED7ACBE}" presName="arrow" presStyleLbl="bgShp" presStyleIdx="0" presStyleCnt="1" custScaleX="139092" custLinFactNeighborX="-9062" custLinFactNeighborY="-36939"/>
      <dgm:spPr/>
    </dgm:pt>
    <dgm:pt modelId="{398D6FE9-CB9B-4F8B-BB9E-ECC0142489F5}" type="pres">
      <dgm:prSet presAssocID="{8F399F7A-1AFE-4290-A160-10E39ED7ACBE}" presName="arrowDiagram2" presStyleCnt="0"/>
      <dgm:spPr/>
    </dgm:pt>
    <dgm:pt modelId="{3AC7B131-EB1E-407F-A830-B631CC822918}" type="pres">
      <dgm:prSet presAssocID="{6055C291-733A-4096-9EEE-BE62D08F0BEC}" presName="bullet2a" presStyleLbl="node1" presStyleIdx="0" presStyleCnt="2" custScaleX="130419" custScaleY="130419" custLinFactY="-66763" custLinFactNeighborX="-85218" custLinFactNeighborY="-100000"/>
      <dgm:spPr/>
    </dgm:pt>
    <dgm:pt modelId="{BACD84DA-3CCC-4B0D-B9D5-D7890C122316}" type="pres">
      <dgm:prSet presAssocID="{6055C291-733A-4096-9EEE-BE62D08F0BEC}" presName="textBox2a" presStyleLbl="revTx" presStyleIdx="0" presStyleCnt="2" custScaleX="87592" custScaleY="39564" custLinFactX="-5902" custLinFactNeighborX="-100000" custLinFactNeighborY="-9641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199FF14-60A8-4535-974F-E599AAFF7883}" type="pres">
      <dgm:prSet presAssocID="{C80F6852-6CB2-41AF-BCBC-2BB92AA441C2}" presName="bullet2b" presStyleLbl="node1" presStyleIdx="1" presStyleCnt="2"/>
      <dgm:spPr/>
    </dgm:pt>
    <dgm:pt modelId="{03BE8717-77B3-4930-A855-21C3D6E5A125}" type="pres">
      <dgm:prSet presAssocID="{C80F6852-6CB2-41AF-BCBC-2BB92AA441C2}" presName="textBox2b" presStyleLbl="revTx" presStyleIdx="1" presStyleCnt="2" custScaleX="412854" custScaleY="51272" custLinFactNeighborX="-52552" custLinFactNeighborY="-120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DD174A-2444-4AC9-AC79-6764BDB1CA83}" srcId="{8F399F7A-1AFE-4290-A160-10E39ED7ACBE}" destId="{6055C291-733A-4096-9EEE-BE62D08F0BEC}" srcOrd="0" destOrd="0" parTransId="{4549C995-C318-47B9-9CFF-A125C15764A3}" sibTransId="{CF80137F-7971-4636-9AFB-6AE696131805}"/>
    <dgm:cxn modelId="{00D2C1DE-0534-4C53-AD06-C8DA9D1C8C72}" type="presOf" srcId="{6055C291-733A-4096-9EEE-BE62D08F0BEC}" destId="{BACD84DA-3CCC-4B0D-B9D5-D7890C122316}" srcOrd="0" destOrd="0" presId="urn:microsoft.com/office/officeart/2005/8/layout/arrow2"/>
    <dgm:cxn modelId="{35E3A966-8539-4724-A870-81A08BC33A78}" type="presOf" srcId="{C80F6852-6CB2-41AF-BCBC-2BB92AA441C2}" destId="{03BE8717-77B3-4930-A855-21C3D6E5A125}" srcOrd="0" destOrd="0" presId="urn:microsoft.com/office/officeart/2005/8/layout/arrow2"/>
    <dgm:cxn modelId="{72AA05D9-EAC5-481E-AE30-6D08286E55D7}" type="presOf" srcId="{8F399F7A-1AFE-4290-A160-10E39ED7ACBE}" destId="{D97BC52E-ED9C-4097-ADA0-95409526C6E1}" srcOrd="0" destOrd="0" presId="urn:microsoft.com/office/officeart/2005/8/layout/arrow2"/>
    <dgm:cxn modelId="{A4AFC34D-4FBA-4DA1-8426-CEE6A75B2D0A}" srcId="{8F399F7A-1AFE-4290-A160-10E39ED7ACBE}" destId="{C80F6852-6CB2-41AF-BCBC-2BB92AA441C2}" srcOrd="1" destOrd="0" parTransId="{4FA23C5F-2AC9-42A2-AF30-26235203118C}" sibTransId="{AD1B1F6F-4A9B-42E7-8F90-C46B8E0967A6}"/>
    <dgm:cxn modelId="{8F39BCBD-D285-4BE1-B2F1-1D4932EF3407}" type="presParOf" srcId="{D97BC52E-ED9C-4097-ADA0-95409526C6E1}" destId="{F7850956-B016-4F78-80D9-640F41168514}" srcOrd="0" destOrd="0" presId="urn:microsoft.com/office/officeart/2005/8/layout/arrow2"/>
    <dgm:cxn modelId="{2BC5B737-21DA-4E66-91FF-9684132F32CB}" type="presParOf" srcId="{D97BC52E-ED9C-4097-ADA0-95409526C6E1}" destId="{398D6FE9-CB9B-4F8B-BB9E-ECC0142489F5}" srcOrd="1" destOrd="0" presId="urn:microsoft.com/office/officeart/2005/8/layout/arrow2"/>
    <dgm:cxn modelId="{4375404B-87A1-48A0-8471-5E2AFE55FA4D}" type="presParOf" srcId="{398D6FE9-CB9B-4F8B-BB9E-ECC0142489F5}" destId="{3AC7B131-EB1E-407F-A830-B631CC822918}" srcOrd="0" destOrd="0" presId="urn:microsoft.com/office/officeart/2005/8/layout/arrow2"/>
    <dgm:cxn modelId="{511F0994-1A26-4E3A-84FD-20C18B57D7F4}" type="presParOf" srcId="{398D6FE9-CB9B-4F8B-BB9E-ECC0142489F5}" destId="{BACD84DA-3CCC-4B0D-B9D5-D7890C122316}" srcOrd="1" destOrd="0" presId="urn:microsoft.com/office/officeart/2005/8/layout/arrow2"/>
    <dgm:cxn modelId="{B6D3BA2F-660C-416D-B0EF-F00759CC0B59}" type="presParOf" srcId="{398D6FE9-CB9B-4F8B-BB9E-ECC0142489F5}" destId="{F199FF14-60A8-4535-974F-E599AAFF7883}" srcOrd="2" destOrd="0" presId="urn:microsoft.com/office/officeart/2005/8/layout/arrow2"/>
    <dgm:cxn modelId="{F36C8E22-DEDC-42BD-BC29-ED2C5687AD9F}" type="presParOf" srcId="{398D6FE9-CB9B-4F8B-BB9E-ECC0142489F5}" destId="{03BE8717-77B3-4930-A855-21C3D6E5A125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6EF530-2FD8-421C-8B51-BE353B461FB7}">
      <dsp:nvSpPr>
        <dsp:cNvPr id="0" name=""/>
        <dsp:cNvSpPr/>
      </dsp:nvSpPr>
      <dsp:spPr>
        <a:xfrm>
          <a:off x="2700" y="61501"/>
          <a:ext cx="2632792" cy="105311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Calibri" pitchFamily="34" charset="0"/>
              <a:cs typeface="Calibri" pitchFamily="34" charset="0"/>
            </a:rPr>
            <a:t>K/L </a:t>
          </a:r>
          <a:r>
            <a:rPr lang="en-US" sz="2800" b="1" kern="1200" dirty="0" err="1" smtClean="0">
              <a:latin typeface="Calibri" pitchFamily="34" charset="0"/>
              <a:cs typeface="Calibri" pitchFamily="34" charset="0"/>
            </a:rPr>
            <a:t>Pusat</a:t>
          </a:r>
          <a:endParaRPr lang="id-ID" sz="2800" b="1" kern="1200" dirty="0"/>
        </a:p>
      </dsp:txBody>
      <dsp:txXfrm>
        <a:off x="2700" y="61501"/>
        <a:ext cx="2632792" cy="1053117"/>
      </dsp:txXfrm>
    </dsp:sp>
    <dsp:sp modelId="{C1A75716-7A55-4B1E-84A4-EAE2A2FF6232}">
      <dsp:nvSpPr>
        <dsp:cNvPr id="0" name=""/>
        <dsp:cNvSpPr/>
      </dsp:nvSpPr>
      <dsp:spPr>
        <a:xfrm>
          <a:off x="2700" y="1114618"/>
          <a:ext cx="2632792" cy="206423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latin typeface="Calibri" pitchFamily="34" charset="0"/>
              <a:cs typeface="Calibri" pitchFamily="34" charset="0"/>
            </a:rPr>
            <a:t>10 </a:t>
          </a:r>
          <a:r>
            <a:rPr lang="en-US" sz="2800" kern="1200" dirty="0" err="1" smtClean="0">
              <a:latin typeface="Calibri" pitchFamily="34" charset="0"/>
              <a:cs typeface="Calibri" pitchFamily="34" charset="0"/>
            </a:rPr>
            <a:t>Juni</a:t>
          </a:r>
          <a:endParaRPr lang="id-ID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smtClean="0">
              <a:latin typeface="Calibri" pitchFamily="34" charset="0"/>
              <a:cs typeface="Calibri" pitchFamily="34" charset="0"/>
            </a:rPr>
            <a:t>10 </a:t>
          </a:r>
          <a:r>
            <a:rPr lang="en-US" sz="2800" kern="1200" dirty="0" err="1" smtClean="0">
              <a:latin typeface="Calibri" pitchFamily="34" charset="0"/>
              <a:cs typeface="Calibri" pitchFamily="34" charset="0"/>
            </a:rPr>
            <a:t>Desember</a:t>
          </a:r>
          <a:endParaRPr lang="id-ID" sz="2800" kern="1200" dirty="0"/>
        </a:p>
      </dsp:txBody>
      <dsp:txXfrm>
        <a:off x="2700" y="1114618"/>
        <a:ext cx="2632792" cy="2064239"/>
      </dsp:txXfrm>
    </dsp:sp>
    <dsp:sp modelId="{0BBA1A45-B460-431A-BAD3-B8E48C2D65E9}">
      <dsp:nvSpPr>
        <dsp:cNvPr id="0" name=""/>
        <dsp:cNvSpPr/>
      </dsp:nvSpPr>
      <dsp:spPr>
        <a:xfrm>
          <a:off x="3004083" y="61501"/>
          <a:ext cx="2632792" cy="1053117"/>
        </a:xfrm>
        <a:prstGeom prst="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latin typeface="Calibri" pitchFamily="34" charset="0"/>
              <a:cs typeface="Calibri" pitchFamily="34" charset="0"/>
            </a:rPr>
            <a:t>Pemerintah</a:t>
          </a:r>
          <a:r>
            <a:rPr lang="en-US" sz="2800" b="1" kern="1200" dirty="0" smtClean="0">
              <a:latin typeface="Calibri" pitchFamily="34" charset="0"/>
              <a:cs typeface="Calibri" pitchFamily="34" charset="0"/>
            </a:rPr>
            <a:t> Daerah</a:t>
          </a:r>
        </a:p>
      </dsp:txBody>
      <dsp:txXfrm>
        <a:off x="3004083" y="61501"/>
        <a:ext cx="2632792" cy="1053117"/>
      </dsp:txXfrm>
    </dsp:sp>
    <dsp:sp modelId="{8F852EED-8F2B-40F6-A46D-CC0B33A7474A}">
      <dsp:nvSpPr>
        <dsp:cNvPr id="0" name=""/>
        <dsp:cNvSpPr/>
      </dsp:nvSpPr>
      <dsp:spPr>
        <a:xfrm>
          <a:off x="3004083" y="1114618"/>
          <a:ext cx="2632792" cy="2064239"/>
        </a:xfrm>
        <a:prstGeom prst="rect">
          <a:avLst/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latin typeface="Calibri" pitchFamily="34" charset="0"/>
              <a:cs typeface="Calibri" pitchFamily="34" charset="0"/>
            </a:rPr>
            <a:t>10 </a:t>
          </a:r>
          <a:r>
            <a:rPr lang="en-US" sz="2800" kern="1200" dirty="0" err="1" smtClean="0">
              <a:latin typeface="Calibri" pitchFamily="34" charset="0"/>
              <a:cs typeface="Calibri" pitchFamily="34" charset="0"/>
            </a:rPr>
            <a:t>Maret</a:t>
          </a:r>
          <a:r>
            <a:rPr lang="en-US" sz="2800" kern="1200" dirty="0" smtClean="0">
              <a:latin typeface="Calibri" pitchFamily="34" charset="0"/>
              <a:cs typeface="Calibri" pitchFamily="34" charset="0"/>
            </a:rPr>
            <a:t>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latin typeface="Calibri" pitchFamily="34" charset="0"/>
              <a:cs typeface="Calibri" pitchFamily="34" charset="0"/>
            </a:rPr>
            <a:t>10 </a:t>
          </a:r>
          <a:r>
            <a:rPr lang="en-US" sz="2800" kern="1200" dirty="0" err="1" smtClean="0">
              <a:latin typeface="Calibri" pitchFamily="34" charset="0"/>
              <a:cs typeface="Calibri" pitchFamily="34" charset="0"/>
            </a:rPr>
            <a:t>Juni</a:t>
          </a:r>
          <a:endParaRPr lang="en-US" sz="2800" kern="1200" dirty="0" smtClean="0">
            <a:latin typeface="Calibri" pitchFamily="34" charset="0"/>
            <a:cs typeface="Calibri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smtClean="0">
              <a:latin typeface="Calibri" pitchFamily="34" charset="0"/>
              <a:cs typeface="Calibri" pitchFamily="34" charset="0"/>
            </a:rPr>
            <a:t>10 </a:t>
          </a:r>
          <a:r>
            <a:rPr lang="en-US" sz="2800" kern="1200" dirty="0" err="1" smtClean="0">
              <a:latin typeface="Calibri" pitchFamily="34" charset="0"/>
              <a:cs typeface="Calibri" pitchFamily="34" charset="0"/>
            </a:rPr>
            <a:t>Desember</a:t>
          </a:r>
          <a:endParaRPr lang="en-US" sz="2800" kern="1200" dirty="0" smtClean="0">
            <a:latin typeface="Calibri" pitchFamily="34" charset="0"/>
            <a:cs typeface="Calibri" pitchFamily="34" charset="0"/>
          </a:endParaRPr>
        </a:p>
      </dsp:txBody>
      <dsp:txXfrm>
        <a:off x="3004083" y="1114618"/>
        <a:ext cx="2632792" cy="2064239"/>
      </dsp:txXfrm>
    </dsp:sp>
    <dsp:sp modelId="{95500ED4-FEA1-4BC0-8224-9A87D653445B}">
      <dsp:nvSpPr>
        <dsp:cNvPr id="0" name=""/>
        <dsp:cNvSpPr/>
      </dsp:nvSpPr>
      <dsp:spPr>
        <a:xfrm>
          <a:off x="6005467" y="61501"/>
          <a:ext cx="2632792" cy="1053117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4264" tIns="191008" rIns="334264" bIns="191008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b="1" kern="1200" dirty="0" smtClean="0">
              <a:latin typeface="Calibri" pitchFamily="34" charset="0"/>
              <a:cs typeface="Calibri" pitchFamily="34" charset="0"/>
            </a:rPr>
            <a:t>CSO</a:t>
          </a:r>
          <a:endParaRPr lang="en-US" sz="4700" b="1" kern="1200" dirty="0">
            <a:latin typeface="Calibri" pitchFamily="34" charset="0"/>
            <a:cs typeface="Calibri" pitchFamily="34" charset="0"/>
          </a:endParaRPr>
        </a:p>
      </dsp:txBody>
      <dsp:txXfrm>
        <a:off x="6005467" y="61501"/>
        <a:ext cx="2632792" cy="1053117"/>
      </dsp:txXfrm>
    </dsp:sp>
    <dsp:sp modelId="{E3CE2A5A-C178-4BB6-B0B7-122D8A1856B3}">
      <dsp:nvSpPr>
        <dsp:cNvPr id="0" name=""/>
        <dsp:cNvSpPr/>
      </dsp:nvSpPr>
      <dsp:spPr>
        <a:xfrm>
          <a:off x="6005467" y="1114618"/>
          <a:ext cx="2632792" cy="2064239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latin typeface="Calibri" pitchFamily="34" charset="0"/>
              <a:cs typeface="Calibri" pitchFamily="34" charset="0"/>
            </a:rPr>
            <a:t>10 </a:t>
          </a:r>
          <a:r>
            <a:rPr lang="en-US" sz="2800" kern="1200" dirty="0" err="1" smtClean="0">
              <a:latin typeface="Calibri" pitchFamily="34" charset="0"/>
              <a:cs typeface="Calibri" pitchFamily="34" charset="0"/>
            </a:rPr>
            <a:t>Juni</a:t>
          </a:r>
          <a:endParaRPr lang="en-US" sz="2800" kern="1200" dirty="0">
            <a:latin typeface="Calibri" pitchFamily="34" charset="0"/>
            <a:cs typeface="Calibri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latin typeface="Calibri" pitchFamily="34" charset="0"/>
              <a:cs typeface="Calibri" pitchFamily="34" charset="0"/>
            </a:rPr>
            <a:t>10 </a:t>
          </a:r>
          <a:r>
            <a:rPr lang="en-US" sz="2800" kern="1200" dirty="0" err="1" smtClean="0">
              <a:latin typeface="Calibri" pitchFamily="34" charset="0"/>
              <a:cs typeface="Calibri" pitchFamily="34" charset="0"/>
            </a:rPr>
            <a:t>Desember</a:t>
          </a:r>
          <a:endParaRPr lang="en-US" sz="2800" kern="1200" dirty="0">
            <a:latin typeface="Calibri" pitchFamily="34" charset="0"/>
            <a:cs typeface="Calibri" pitchFamily="34" charset="0"/>
          </a:endParaRPr>
        </a:p>
      </dsp:txBody>
      <dsp:txXfrm>
        <a:off x="6005467" y="1114618"/>
        <a:ext cx="2632792" cy="20642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850956-B016-4F78-80D9-640F41168514}">
      <dsp:nvSpPr>
        <dsp:cNvPr id="0" name=""/>
        <dsp:cNvSpPr/>
      </dsp:nvSpPr>
      <dsp:spPr>
        <a:xfrm>
          <a:off x="970799" y="0"/>
          <a:ext cx="4967805" cy="223224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C7B131-EB1E-407F-A830-B631CC822918}">
      <dsp:nvSpPr>
        <dsp:cNvPr id="0" name=""/>
        <dsp:cNvSpPr/>
      </dsp:nvSpPr>
      <dsp:spPr>
        <a:xfrm>
          <a:off x="2697417" y="989098"/>
          <a:ext cx="163031" cy="1630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ACD84DA-3CCC-4B0D-B9D5-D7890C122316}">
      <dsp:nvSpPr>
        <dsp:cNvPr id="0" name=""/>
        <dsp:cNvSpPr/>
      </dsp:nvSpPr>
      <dsp:spPr>
        <a:xfrm>
          <a:off x="1728197" y="648070"/>
          <a:ext cx="1016740" cy="3771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238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Pemda</a:t>
          </a:r>
          <a:endParaRPr lang="en-US" sz="2400" kern="1200" dirty="0"/>
        </a:p>
      </dsp:txBody>
      <dsp:txXfrm>
        <a:off x="1728197" y="648070"/>
        <a:ext cx="1016740" cy="377112"/>
      </dsp:txXfrm>
    </dsp:sp>
    <dsp:sp modelId="{F199FF14-60A8-4535-974F-E599AAFF7883}">
      <dsp:nvSpPr>
        <dsp:cNvPr id="0" name=""/>
        <dsp:cNvSpPr/>
      </dsp:nvSpPr>
      <dsp:spPr>
        <a:xfrm>
          <a:off x="3974797" y="647351"/>
          <a:ext cx="214295" cy="2142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3BE8717-77B3-4930-A855-21C3D6E5A125}">
      <dsp:nvSpPr>
        <dsp:cNvPr id="0" name=""/>
        <dsp:cNvSpPr/>
      </dsp:nvSpPr>
      <dsp:spPr>
        <a:xfrm>
          <a:off x="1656182" y="936100"/>
          <a:ext cx="4792281" cy="757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551" tIns="0" rIns="0" bIns="0" numCol="1" spcCol="1270" anchor="t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d-ID" sz="2400" kern="1200" dirty="0" smtClean="0"/>
            <a:t>KPK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d-ID" sz="1800" kern="1200" dirty="0" smtClean="0"/>
            <a:t>(Tembusan ke Kemen LHK)</a:t>
          </a:r>
          <a:endParaRPr lang="en-US" sz="1800" kern="1200" dirty="0"/>
        </a:p>
      </dsp:txBody>
      <dsp:txXfrm>
        <a:off x="1656182" y="936100"/>
        <a:ext cx="4792281" cy="7576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555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6201" y="0"/>
            <a:ext cx="2970213" cy="498555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258AD2-357C-46F1-8317-6B385ADE2E9A}" type="datetimeFigureOut">
              <a:rPr lang="id-ID"/>
              <a:pPr>
                <a:defRPr/>
              </a:pPr>
              <a:t>16/03/2016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721"/>
            <a:ext cx="2971800" cy="498555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6201" y="9448721"/>
            <a:ext cx="2970213" cy="498555"/>
          </a:xfrm>
          <a:prstGeom prst="rect">
            <a:avLst/>
          </a:prstGeom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938E99E8-0C53-4EFD-B24E-51CE5BF0ACA8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533032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0213" cy="498555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6201" y="0"/>
            <a:ext cx="2970213" cy="498555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5041E6D-B43F-4E7D-8EF9-6330831E536B}" type="datetimeFigureOut">
              <a:rPr lang="id-ID"/>
              <a:pPr>
                <a:defRPr/>
              </a:pPr>
              <a:t>16/03/2016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976812" cy="3733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2" tIns="46081" rIns="92162" bIns="46081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726743"/>
            <a:ext cx="5484812" cy="4474289"/>
          </a:xfrm>
          <a:prstGeom prst="rect">
            <a:avLst/>
          </a:prstGeom>
        </p:spPr>
        <p:txBody>
          <a:bodyPr vert="horz" lIns="92162" tIns="46081" rIns="92162" bIns="4608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7132"/>
            <a:ext cx="2970213" cy="498555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6201" y="9447132"/>
            <a:ext cx="2970213" cy="498555"/>
          </a:xfrm>
          <a:prstGeom prst="rect">
            <a:avLst/>
          </a:prstGeom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FDD172C4-48DB-4F09-937A-AC61A7A4863D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379482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22077B4-AFC6-4F10-94EF-0BB0ABBE8136}" type="slidenum">
              <a:rPr lang="id-ID" altLang="en-US"/>
              <a:pPr/>
              <a:t>8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300377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40D57CC-E310-4101-A5F9-BAD7B595DECE}" type="slidenum">
              <a:rPr lang="id-ID" altLang="en-US"/>
              <a:pPr/>
              <a:t>46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1221032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AB2B0-9B7A-430F-BCD4-FCA64EA11498}" type="datetimeFigureOut">
              <a:rPr lang="en-US"/>
              <a:pPr>
                <a:defRPr/>
              </a:pPr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0CFC84-1CBD-4CBE-AF1C-91290DFD49C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6B923-606E-493D-B54C-BF2B1DEFFB89}" type="datetimeFigureOut">
              <a:rPr lang="en-US"/>
              <a:pPr>
                <a:defRPr/>
              </a:pPr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C028F-EBC3-48AE-9628-9637DB330F2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1703D-9716-4A12-9D1B-49091187C80A}" type="datetimeFigureOut">
              <a:rPr lang="en-US"/>
              <a:pPr>
                <a:defRPr/>
              </a:pPr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3492F-2732-4242-BA24-8725A9EE9B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0AF40-45A6-418E-8F9E-C8700E34E47F}" type="datetimeFigureOut">
              <a:rPr lang="en-US"/>
              <a:pPr>
                <a:defRPr/>
              </a:pPr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9ACA8-D81E-4789-8C7E-E909106E7F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22C20-D86B-453A-846B-BFB984C3BA16}" type="datetimeFigureOut">
              <a:rPr lang="en-US"/>
              <a:pPr>
                <a:defRPr/>
              </a:pPr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09A00-ACEE-4692-829B-C92164A970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4CB59-9643-48A6-89F3-4D6F26AA929F}" type="datetimeFigureOut">
              <a:rPr lang="en-US"/>
              <a:pPr>
                <a:defRPr/>
              </a:pPr>
              <a:t>3/16/2016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0E125-2CB9-43CB-A7EC-2DC28A3342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04DA5-E62F-4482-A550-939ABB7AF0C4}" type="datetimeFigureOut">
              <a:rPr lang="en-US"/>
              <a:pPr>
                <a:defRPr/>
              </a:pPr>
              <a:t>3/16/2016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BB7C1-A4EC-435E-819F-C74E4E13F79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B674B-7B48-4862-9B4B-82174EE7C5EA}" type="datetimeFigureOut">
              <a:rPr lang="en-US"/>
              <a:pPr>
                <a:defRPr/>
              </a:pPr>
              <a:t>3/16/2016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83088-DF26-4E25-9EA8-0C8BFAF36CC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42DC5-3654-481F-B26B-C8C00353B90A}" type="datetimeFigureOut">
              <a:rPr lang="en-US"/>
              <a:pPr>
                <a:defRPr/>
              </a:pPr>
              <a:t>3/16/2016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6E256-0EA4-4750-9CCB-E6F213F1AF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34D11-C33F-437F-B5EC-99170DD257ED}" type="datetimeFigureOut">
              <a:rPr lang="en-US"/>
              <a:pPr>
                <a:defRPr/>
              </a:pPr>
              <a:t>3/16/2016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9AC84-FDCA-4480-B8EB-203073A74A9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4EB69-F676-4DF6-9AC9-4987BBAFF34C}" type="datetimeFigureOut">
              <a:rPr lang="en-US"/>
              <a:pPr>
                <a:defRPr/>
              </a:pPr>
              <a:t>3/16/2016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0723-548A-4AFB-B056-F6C6FB89709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2E9025-8506-4CB5-9337-AE3C780E1DD0}" type="datetimeFigureOut">
              <a:rPr lang="en-US"/>
              <a:pPr>
                <a:defRPr/>
              </a:pPr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A8F4D25-BC62-445B-92AB-67AEC7B965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76200" y="500042"/>
            <a:ext cx="8763000" cy="1752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cs typeface="Arial"/>
              </a:rPr>
              <a:t>HASIL VERIFIKASI </a:t>
            </a:r>
            <a:r>
              <a:rPr lang="id-ID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cs typeface="Arial"/>
              </a:rPr>
              <a:t>III 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cs typeface="Arial"/>
              </a:rPr>
              <a:t>LAPORAN </a:t>
            </a:r>
            <a:r>
              <a:rPr lang="id-ID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cs typeface="Arial"/>
              </a:rPr>
              <a:t>GNPSDA INDONESIA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cs typeface="Arial"/>
              </a:rPr>
              <a:t>SEKTOR KEHUTANAN</a:t>
            </a:r>
            <a:endParaRPr lang="en-US" b="1" kern="10" dirty="0" smtClean="0">
              <a:ln w="9525">
                <a:solidFill>
                  <a:schemeClr val="tx1"/>
                </a:solidFill>
                <a:round/>
                <a:headEnd/>
                <a:tailEnd/>
              </a:ln>
              <a:cs typeface="Arial"/>
            </a:endParaRPr>
          </a:p>
        </p:txBody>
      </p:sp>
      <p:pic>
        <p:nvPicPr>
          <p:cNvPr id="2053" name="Picture 5" descr="DSC06293-PAL BATA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1200"/>
            <a:ext cx="11191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DSC03918-HASIL REVEGETAS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86438"/>
            <a:ext cx="11430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DSC02935-TB AKTIF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57912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0" descr="DSC05917-DAM -MENARA KONTRO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57912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4" descr="DSC03567-TAILING-ALAT PEMINDAH MATERIAL TAMBANG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1800" y="5791200"/>
            <a:ext cx="121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5" descr="DSC06566-GAS-L1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38800" y="57912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7" descr="DSC06708-STOCPILE-BATU GRANIT-L2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95800" y="57912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62" name="Picture 23" descr="IMG_0510-BATUBARA-L1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14425" y="5791200"/>
            <a:ext cx="1095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4" name="TextBox 1"/>
          <p:cNvSpPr txBox="1">
            <a:spLocks noChangeArrowheads="1"/>
          </p:cNvSpPr>
          <p:nvPr/>
        </p:nvSpPr>
        <p:spPr bwMode="auto">
          <a:xfrm>
            <a:off x="4737586" y="4075898"/>
            <a:ext cx="4088427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 sz="1600" b="1" dirty="0" err="1">
                <a:latin typeface="Calibri" pitchFamily="34" charset="0"/>
              </a:rPr>
              <a:t>Oleh</a:t>
            </a:r>
            <a:r>
              <a:rPr lang="en-US" altLang="en-US" sz="1600" b="1" dirty="0">
                <a:latin typeface="Calibri" pitchFamily="34" charset="0"/>
              </a:rPr>
              <a:t> :</a:t>
            </a:r>
            <a:endParaRPr lang="en-US" altLang="en-US" b="1" dirty="0">
              <a:latin typeface="Calibri" pitchFamily="34" charset="0"/>
            </a:endParaRPr>
          </a:p>
          <a:p>
            <a:pPr algn="r">
              <a:spcBef>
                <a:spcPts val="1200"/>
              </a:spcBef>
            </a:pPr>
            <a:r>
              <a:rPr lang="en-US" altLang="en-US" sz="1600" dirty="0" smtClean="0">
                <a:latin typeface="Calibri" pitchFamily="34" charset="0"/>
              </a:rPr>
              <a:t>KETUA TIM GNPSDA</a:t>
            </a:r>
          </a:p>
          <a:p>
            <a:pPr algn="r">
              <a:spcBef>
                <a:spcPts val="1200"/>
              </a:spcBef>
            </a:pPr>
            <a:r>
              <a:rPr lang="en-US" altLang="en-US" sz="1600" dirty="0" err="1" smtClean="0">
                <a:latin typeface="Calibri" pitchFamily="34" charset="0"/>
              </a:rPr>
              <a:t>Kementerian</a:t>
            </a:r>
            <a:r>
              <a:rPr lang="en-US" altLang="en-US" sz="1600" dirty="0" smtClean="0">
                <a:latin typeface="Calibri" pitchFamily="34" charset="0"/>
              </a:rPr>
              <a:t> </a:t>
            </a:r>
            <a:r>
              <a:rPr lang="en-US" altLang="en-US" sz="1600" dirty="0" err="1">
                <a:latin typeface="Calibri" pitchFamily="34" charset="0"/>
              </a:rPr>
              <a:t>Lingku</a:t>
            </a:r>
            <a:r>
              <a:rPr lang="id-ID" altLang="en-US" sz="1600" dirty="0">
                <a:latin typeface="Calibri" pitchFamily="34" charset="0"/>
              </a:rPr>
              <a:t>ng</a:t>
            </a:r>
            <a:r>
              <a:rPr lang="en-US" altLang="en-US" sz="1600" dirty="0">
                <a:latin typeface="Calibri" pitchFamily="34" charset="0"/>
              </a:rPr>
              <a:t>an </a:t>
            </a:r>
            <a:r>
              <a:rPr lang="en-US" altLang="en-US" sz="1600" dirty="0" err="1">
                <a:latin typeface="Calibri" pitchFamily="34" charset="0"/>
              </a:rPr>
              <a:t>Hidup</a:t>
            </a:r>
            <a:r>
              <a:rPr lang="en-US" altLang="en-US" sz="1600" dirty="0">
                <a:latin typeface="Calibri" pitchFamily="34" charset="0"/>
              </a:rPr>
              <a:t> </a:t>
            </a:r>
            <a:r>
              <a:rPr lang="en-US" altLang="en-US" sz="1600" dirty="0" err="1">
                <a:latin typeface="Calibri" pitchFamily="34" charset="0"/>
              </a:rPr>
              <a:t>dan</a:t>
            </a:r>
            <a:r>
              <a:rPr lang="en-US" altLang="en-US" sz="1600" dirty="0">
                <a:latin typeface="Calibri" pitchFamily="34" charset="0"/>
              </a:rPr>
              <a:t> </a:t>
            </a:r>
            <a:r>
              <a:rPr lang="en-US" altLang="en-US" sz="1600" dirty="0" err="1">
                <a:latin typeface="Calibri" pitchFamily="34" charset="0"/>
              </a:rPr>
              <a:t>Kehutan</a:t>
            </a:r>
            <a:r>
              <a:rPr lang="id-ID" altLang="en-US" sz="1600" dirty="0">
                <a:latin typeface="Calibri" pitchFamily="34" charset="0"/>
              </a:rPr>
              <a:t>an</a:t>
            </a:r>
            <a:endParaRPr lang="en-US" altLang="en-US" sz="1600" dirty="0">
              <a:latin typeface="Calibri" pitchFamily="34" charset="0"/>
            </a:endParaRPr>
          </a:p>
        </p:txBody>
      </p:sp>
      <p:sp>
        <p:nvSpPr>
          <p:cNvPr id="5135" name="TextBox 13"/>
          <p:cNvSpPr txBox="1">
            <a:spLocks noChangeArrowheads="1"/>
          </p:cNvSpPr>
          <p:nvPr/>
        </p:nvSpPr>
        <p:spPr bwMode="auto">
          <a:xfrm>
            <a:off x="7156303" y="5322095"/>
            <a:ext cx="16828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ts val="1200"/>
              </a:spcBef>
            </a:pPr>
            <a:r>
              <a:rPr lang="en-US" altLang="en-US" sz="1400" dirty="0" smtClean="0">
                <a:latin typeface="Calibri" pitchFamily="34" charset="0"/>
              </a:rPr>
              <a:t>Jakarta</a:t>
            </a:r>
            <a:r>
              <a:rPr lang="id-ID" altLang="en-US" sz="1400" dirty="0" smtClean="0">
                <a:latin typeface="Calibri" pitchFamily="34" charset="0"/>
              </a:rPr>
              <a:t>, </a:t>
            </a:r>
            <a:r>
              <a:rPr lang="en-US" altLang="en-US" sz="1400" dirty="0" smtClean="0">
                <a:latin typeface="Calibri" pitchFamily="34" charset="0"/>
              </a:rPr>
              <a:t> </a:t>
            </a:r>
            <a:r>
              <a:rPr lang="id-ID" altLang="en-US" sz="1400" dirty="0" smtClean="0">
                <a:latin typeface="Calibri" pitchFamily="34" charset="0"/>
              </a:rPr>
              <a:t>Maret 2016</a:t>
            </a:r>
            <a:endParaRPr lang="en-US" altLang="en-US" sz="1400" dirty="0">
              <a:latin typeface="Calibri" pitchFamily="34" charset="0"/>
            </a:endParaRPr>
          </a:p>
        </p:txBody>
      </p:sp>
      <p:pic>
        <p:nvPicPr>
          <p:cNvPr id="5136" name="Picture 2" descr="KOP Baru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75802" y="2002950"/>
            <a:ext cx="1350211" cy="1292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2007344"/>
          </a:xfrm>
          <a:solidFill>
            <a:srgbClr val="FFC000"/>
          </a:solidFill>
        </p:spPr>
        <p:txBody>
          <a:bodyPr/>
          <a:lstStyle/>
          <a:p>
            <a:pPr>
              <a:defRPr/>
            </a:pPr>
            <a:r>
              <a:rPr lang="en-US" alt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Rekapitulasi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Hasil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Verifikasi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d-ID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Rencana Aksi Pemerintah Daerah </a:t>
            </a:r>
            <a:br>
              <a:rPr lang="id-ID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d-ID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Sektor Kehutanan</a:t>
            </a:r>
            <a:endParaRPr lang="en-US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7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D71DC3A5-B496-4547-B3DB-647951989AFB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10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2007344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SUMATERA</a:t>
            </a:r>
          </a:p>
        </p:txBody>
      </p:sp>
      <p:sp>
        <p:nvSpPr>
          <p:cNvPr id="16387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D71DC3A5-B496-4547-B3DB-647951989AFB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11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22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776245"/>
              </p:ext>
            </p:extLst>
          </p:nvPr>
        </p:nvGraphicFramePr>
        <p:xfrm>
          <a:off x="179512" y="4653136"/>
          <a:ext cx="8856984" cy="2016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88"/>
                <a:gridCol w="4240140"/>
                <a:gridCol w="2232248"/>
                <a:gridCol w="648072"/>
                <a:gridCol w="1224136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Dilengkapi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Pendukung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surat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rapat</a:t>
                      </a:r>
                      <a:r>
                        <a:rPr lang="en-US" sz="1200" dirty="0" smtClean="0"/>
                        <a:t>,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dilaporkan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Surat </a:t>
                      </a:r>
                      <a:r>
                        <a:rPr lang="en-US" sz="1200" dirty="0" err="1" smtClean="0"/>
                        <a:t>pengantar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disertai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matrik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Renaksi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Belum dilaporkan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856984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863943"/>
              </p:ext>
            </p:extLst>
          </p:nvPr>
        </p:nvGraphicFramePr>
        <p:xfrm>
          <a:off x="179512" y="1037806"/>
          <a:ext cx="8856984" cy="3114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248472"/>
                <a:gridCol w="2232248"/>
                <a:gridCol w="648072"/>
                <a:gridCol w="1224136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SK Tim IP4T, </a:t>
                      </a:r>
                      <a:r>
                        <a:rPr lang="en-US" sz="1200" dirty="0" err="1" smtClean="0"/>
                        <a:t>Terdapat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beberapa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terbentuk</a:t>
                      </a:r>
                      <a:r>
                        <a:rPr lang="en-US" sz="1200" dirty="0" smtClean="0"/>
                        <a:t> Tim IP4T,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disertakan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adat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300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Belum dilaporkan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52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Telah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,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dilaporkan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74384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SK </a:t>
                      </a:r>
                      <a:r>
                        <a:rPr lang="en-US" sz="1200" dirty="0" err="1" smtClean="0"/>
                        <a:t>Gub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Surat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Kadishut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Close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12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SUMATERA UTARA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42714" y="4293096"/>
            <a:ext cx="8856984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70553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671899"/>
              </p:ext>
            </p:extLst>
          </p:nvPr>
        </p:nvGraphicFramePr>
        <p:xfrm>
          <a:off x="251520" y="4566509"/>
          <a:ext cx="8568952" cy="229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960440"/>
                <a:gridCol w="2448272"/>
                <a:gridCol w="648072"/>
                <a:gridCol w="100811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SK Tim </a:t>
                      </a:r>
                      <a:r>
                        <a:rPr lang="en-US" sz="1200" dirty="0" err="1" smtClean="0"/>
                        <a:t>Penyusun</a:t>
                      </a:r>
                      <a:r>
                        <a:rPr lang="en-US" sz="1200" dirty="0" smtClean="0"/>
                        <a:t> NSDH </a:t>
                      </a:r>
                      <a:r>
                        <a:rPr lang="en-US" sz="1200" dirty="0" err="1" smtClean="0"/>
                        <a:t>terbentuk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4265386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206013"/>
              </p:ext>
            </p:extLst>
          </p:nvPr>
        </p:nvGraphicFramePr>
        <p:xfrm>
          <a:off x="251520" y="2769509"/>
          <a:ext cx="8568952" cy="146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960440"/>
                <a:gridCol w="2448272"/>
                <a:gridCol w="648072"/>
                <a:gridCol w="100811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i="1" dirty="0" smtClean="0">
                          <a:solidFill>
                            <a:srgbClr val="C00000"/>
                          </a:solidFill>
                        </a:rPr>
                        <a:t>desk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dilaporkan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615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dilaporkan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68952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9463"/>
              </p:ext>
            </p:extLst>
          </p:nvPr>
        </p:nvGraphicFramePr>
        <p:xfrm>
          <a:off x="251520" y="764704"/>
          <a:ext cx="8568952" cy="1651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960440"/>
                <a:gridCol w="2448272"/>
                <a:gridCol w="648072"/>
                <a:gridCol w="100811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/>
                        <a:t>Dokumen berupa SK Gub dan Surat Gub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Surat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Gub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Surat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Kadishut</a:t>
                      </a:r>
                      <a:r>
                        <a:rPr lang="en-US" sz="1200" dirty="0" smtClean="0"/>
                        <a:t>. SK </a:t>
                      </a:r>
                      <a:r>
                        <a:rPr lang="en-US" sz="1200" dirty="0" err="1" smtClean="0"/>
                        <a:t>Gub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terkait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r>
                        <a:rPr lang="en-US" sz="1200" dirty="0" smtClean="0"/>
                        <a:t> HD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terbit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13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-27384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Sumut</a:t>
            </a:r>
            <a:r>
              <a:rPr lang="en-US" altLang="en-US" sz="2400" b="1" dirty="0" smtClean="0"/>
              <a:t>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2448598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65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46632"/>
              </p:ext>
            </p:extLst>
          </p:nvPr>
        </p:nvGraphicFramePr>
        <p:xfrm>
          <a:off x="179512" y="4869160"/>
          <a:ext cx="8856984" cy="1833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88"/>
                <a:gridCol w="3304036"/>
                <a:gridCol w="2952328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Data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pembayaran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PSDH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DR,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pemenuhan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kewajiban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pemegang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izin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belum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dijelaskan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rekonsiliasi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terlampir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close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856984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759936"/>
              </p:ext>
            </p:extLst>
          </p:nvPr>
        </p:nvGraphicFramePr>
        <p:xfrm>
          <a:off x="179512" y="1037806"/>
          <a:ext cx="8856984" cy="3296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312368"/>
                <a:gridCol w="2952328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terlampir</a:t>
                      </a:r>
                      <a:r>
                        <a:rPr lang="en-US" sz="1200" dirty="0" smtClean="0"/>
                        <a:t>, </a:t>
                      </a:r>
                      <a:r>
                        <a:rPr lang="id-ID" sz="1200" dirty="0" smtClean="0"/>
                        <a:t>sebagian </a:t>
                      </a:r>
                      <a:r>
                        <a:rPr lang="en-US" sz="1200" dirty="0" err="1" smtClean="0"/>
                        <a:t>kabupaten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selesai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Tim IP4T</a:t>
                      </a:r>
                      <a:r>
                        <a:rPr lang="id-ID" sz="1200" dirty="0" smtClean="0"/>
                        <a:t> (12 Kab)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seluruh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kabupaten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selesai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membentuk</a:t>
                      </a:r>
                      <a:r>
                        <a:rPr lang="en-US" sz="1200" baseline="0" dirty="0" smtClean="0"/>
                        <a:t> Tim IP4T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300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terlampir</a:t>
                      </a:r>
                      <a:r>
                        <a:rPr lang="en-US" sz="1200" dirty="0" smtClean="0"/>
                        <a:t>, Data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atas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IP4T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Peta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berkoordinat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52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matrik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terkait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disampaikan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74384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proses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perambahan</a:t>
                      </a:r>
                      <a:r>
                        <a:rPr lang="en-US" sz="1200" dirty="0" smtClean="0"/>
                        <a:t> KH,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thd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prosedural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14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SUMATERA SELATAN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79512" y="4509120"/>
            <a:ext cx="8856984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9620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79207"/>
              </p:ext>
            </p:extLst>
          </p:nvPr>
        </p:nvGraphicFramePr>
        <p:xfrm>
          <a:off x="251520" y="4594219"/>
          <a:ext cx="8568952" cy="229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816424"/>
                <a:gridCol w="2232248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Buku</a:t>
                      </a:r>
                      <a:r>
                        <a:rPr lang="en-US" sz="1200" dirty="0" smtClean="0"/>
                        <a:t> NSDH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lampiranya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tahun</a:t>
                      </a:r>
                      <a:r>
                        <a:rPr lang="en-US" sz="1200" dirty="0" smtClean="0"/>
                        <a:t> 2013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close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Peta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jelas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Buku</a:t>
                      </a:r>
                      <a:r>
                        <a:rPr lang="en-US" sz="1200" dirty="0" smtClean="0"/>
                        <a:t> NSDH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lampiranya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tahun</a:t>
                      </a:r>
                      <a:r>
                        <a:rPr lang="en-US" sz="1200" dirty="0" smtClean="0"/>
                        <a:t> 2013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close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Peta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jelas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4293096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465023"/>
              </p:ext>
            </p:extLst>
          </p:nvPr>
        </p:nvGraphicFramePr>
        <p:xfrm>
          <a:off x="251520" y="2780928"/>
          <a:ext cx="8568952" cy="1468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816424"/>
                <a:gridCol w="2232248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i="1" dirty="0" smtClean="0">
                          <a:solidFill>
                            <a:srgbClr val="C00000"/>
                          </a:solidFill>
                        </a:rPr>
                        <a:t>desk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pembangunan</a:t>
                      </a:r>
                      <a:r>
                        <a:rPr lang="en-US" sz="1200" dirty="0" smtClean="0"/>
                        <a:t> KPH, SK KPH. 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Yg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disampaikan</a:t>
                      </a:r>
                      <a:r>
                        <a:rPr lang="en-US" sz="1200" dirty="0" smtClean="0"/>
                        <a:t> data KPH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kelembagaan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1615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Belum ada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68952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543041"/>
              </p:ext>
            </p:extLst>
          </p:nvPr>
        </p:nvGraphicFramePr>
        <p:xfrm>
          <a:off x="251520" y="692696"/>
          <a:ext cx="8568952" cy="1651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816424"/>
                <a:gridCol w="2232248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pengelolaan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tingkat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tapak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HTR; </a:t>
                      </a:r>
                      <a:r>
                        <a:rPr lang="en-US" sz="1200" dirty="0" err="1" smtClean="0"/>
                        <a:t>surat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percepatan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terlampir</a:t>
                      </a:r>
                      <a:r>
                        <a:rPr lang="en-US" sz="1200" dirty="0" smtClean="0"/>
                        <a:t>).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close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15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-27384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Sumsel</a:t>
            </a:r>
            <a:r>
              <a:rPr lang="en-US" altLang="en-US" sz="2400" b="1" dirty="0" smtClean="0"/>
              <a:t>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2420888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96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989840"/>
              </p:ext>
            </p:extLst>
          </p:nvPr>
        </p:nvGraphicFramePr>
        <p:xfrm>
          <a:off x="395536" y="4869160"/>
          <a:ext cx="8352928" cy="1833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38"/>
                <a:gridCol w="3363802"/>
                <a:gridCol w="1584176"/>
                <a:gridCol w="792088"/>
                <a:gridCol w="2016224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IUPHHK-HTI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Rekap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rekonsiliasi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BA </a:t>
                      </a:r>
                      <a:r>
                        <a:rPr lang="en-US" sz="1200" dirty="0" err="1" smtClean="0"/>
                        <a:t>rekonsiliasi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penyetoran</a:t>
                      </a:r>
                      <a:r>
                        <a:rPr lang="en-US" sz="1200" dirty="0" smtClean="0"/>
                        <a:t> DR, IIUPH, PSDH. Data </a:t>
                      </a:r>
                      <a:r>
                        <a:rPr lang="en-US" sz="1200" dirty="0" err="1" smtClean="0"/>
                        <a:t>Rekonsiliasi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mencakup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dimaksud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352928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047638"/>
              </p:ext>
            </p:extLst>
          </p:nvPr>
        </p:nvGraphicFramePr>
        <p:xfrm>
          <a:off x="395536" y="1037806"/>
          <a:ext cx="8352928" cy="3296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996"/>
                <a:gridCol w="3434452"/>
                <a:gridCol w="1512168"/>
                <a:gridCol w="792088"/>
                <a:gridCol w="2016224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Pembentukan</a:t>
                      </a:r>
                      <a:r>
                        <a:rPr lang="en-US" sz="1200" baseline="0" dirty="0" smtClean="0"/>
                        <a:t> Tim IP4T di </a:t>
                      </a:r>
                      <a:r>
                        <a:rPr lang="en-US" sz="1200" dirty="0" err="1" smtClean="0"/>
                        <a:t>Kab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baseline="0" dirty="0" smtClean="0"/>
                        <a:t> Bangka Barat, Bangka Tengah</a:t>
                      </a:r>
                      <a:r>
                        <a:rPr lang="id-ID" sz="1200" baseline="0" dirty="0" smtClean="0"/>
                        <a:t> dan Belitung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err="1" smtClean="0"/>
                        <a:t>belum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semua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kab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membentuk</a:t>
                      </a:r>
                      <a:r>
                        <a:rPr lang="en-US" sz="1200" baseline="0" dirty="0" smtClean="0"/>
                        <a:t> Tim IP4T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disampaikan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mrpk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norma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bukan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laporan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60573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IPPKH </a:t>
                      </a:r>
                      <a:r>
                        <a:rPr lang="en-US" sz="1200" dirty="0" err="1" smtClean="0"/>
                        <a:t>terlampir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dokumen</a:t>
                      </a:r>
                      <a:r>
                        <a:rPr lang="id-ID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</a:tr>
              <a:tr h="685728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SK </a:t>
                      </a:r>
                      <a:r>
                        <a:rPr lang="en-US" sz="1200" dirty="0" err="1" smtClean="0"/>
                        <a:t>Gub</a:t>
                      </a:r>
                      <a:r>
                        <a:rPr lang="en-US" sz="1200" dirty="0" smtClean="0"/>
                        <a:t>, SE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Gub</a:t>
                      </a:r>
                      <a:r>
                        <a:rPr lang="en-US" sz="1200" baseline="0" dirty="0" smtClean="0"/>
                        <a:t>., SK </a:t>
                      </a:r>
                      <a:r>
                        <a:rPr lang="en-US" sz="1200" baseline="0" dirty="0" err="1" smtClean="0"/>
                        <a:t>Kadishut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terlampir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Tahap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pengamanan</a:t>
                      </a:r>
                      <a:r>
                        <a:rPr lang="en-US" sz="1200" dirty="0" smtClean="0"/>
                        <a:t> KH,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bukti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aporan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tindakan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16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BANGKA BELITUNG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95536" y="4509120"/>
            <a:ext cx="8352928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404992"/>
              </p:ext>
            </p:extLst>
          </p:nvPr>
        </p:nvGraphicFramePr>
        <p:xfrm>
          <a:off x="395536" y="4450203"/>
          <a:ext cx="8352928" cy="2474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38"/>
                <a:gridCol w="3651834"/>
                <a:gridCol w="2016224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NSDH </a:t>
                      </a:r>
                      <a:r>
                        <a:rPr lang="en-US" sz="1200" baseline="0" dirty="0" err="1" smtClean="0"/>
                        <a:t>tahun</a:t>
                      </a:r>
                      <a:r>
                        <a:rPr lang="en-US" sz="1200" baseline="0" dirty="0" smtClean="0"/>
                        <a:t> 2013,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close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bimbingan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teknis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dilampirkan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data NSDH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dilampirkan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395536" y="4495265"/>
            <a:ext cx="8352928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11762"/>
              </p:ext>
            </p:extLst>
          </p:nvPr>
        </p:nvGraphicFramePr>
        <p:xfrm>
          <a:off x="395536" y="2780928"/>
          <a:ext cx="8352928" cy="1651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38"/>
                <a:gridCol w="3651834"/>
                <a:gridCol w="2016224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desk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nn-NO" sz="1200" dirty="0" smtClean="0"/>
                        <a:t>Terdapat penyediaan kotak dan pos pengaduan pelayanan publik, koordinasi dengan pemangku KPH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bukti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pendukung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671922"/>
              </p:ext>
            </p:extLst>
          </p:nvPr>
        </p:nvGraphicFramePr>
        <p:xfrm>
          <a:off x="395536" y="692696"/>
          <a:ext cx="8352928" cy="2016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38"/>
                <a:gridCol w="3651834"/>
                <a:gridCol w="2016224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Rekap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HD,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13 </a:t>
                      </a:r>
                      <a:r>
                        <a:rPr lang="en-US" sz="1200" dirty="0" err="1" smtClean="0"/>
                        <a:t>pembentukan</a:t>
                      </a:r>
                      <a:r>
                        <a:rPr lang="en-US" sz="1200" dirty="0" smtClean="0"/>
                        <a:t> KPH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Matrik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terlampir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pendukung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lengkap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Rekapitulasi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pengajuan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pendukung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lengkap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17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-27384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Babel 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95536" y="2492896"/>
            <a:ext cx="8352928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59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039607"/>
              </p:ext>
            </p:extLst>
          </p:nvPr>
        </p:nvGraphicFramePr>
        <p:xfrm>
          <a:off x="179512" y="4331371"/>
          <a:ext cx="8856984" cy="1833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88"/>
                <a:gridCol w="4816204"/>
                <a:gridCol w="1440160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d</a:t>
                      </a:r>
                      <a:r>
                        <a:rPr lang="en-US" sz="1200" baseline="0" dirty="0" smtClean="0"/>
                        <a:t>ata </a:t>
                      </a:r>
                      <a:r>
                        <a:rPr lang="en-US" sz="1200" baseline="0" dirty="0" err="1" smtClean="0"/>
                        <a:t>kewajiban</a:t>
                      </a:r>
                      <a:r>
                        <a:rPr lang="en-US" sz="1200" baseline="0" dirty="0" smtClean="0"/>
                        <a:t> HTI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HTR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form IUPHHK, D</a:t>
                      </a:r>
                      <a:r>
                        <a:rPr lang="id-ID" sz="1200" dirty="0" smtClean="0"/>
                        <a:t>o</a:t>
                      </a:r>
                      <a:r>
                        <a:rPr lang="en-US" sz="1200" dirty="0" err="1" smtClean="0"/>
                        <a:t>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pendukung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Sudah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dilakukan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Bukti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pendukung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dilampirkan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856984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568480"/>
              </p:ext>
            </p:extLst>
          </p:nvPr>
        </p:nvGraphicFramePr>
        <p:xfrm>
          <a:off x="179512" y="1037806"/>
          <a:ext cx="8856984" cy="2748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824536"/>
                <a:gridCol w="1440160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Tahap rapat koordinasi dan sosialisasi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300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Sudah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dilakukan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Bukti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pendukung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dilampirkan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52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</a:t>
                      </a:r>
                      <a:r>
                        <a:rPr lang="en-US" sz="1200" baseline="0" dirty="0" err="1" smtClean="0"/>
                        <a:t>ishut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baru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menyurati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pemegang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izin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pengumpulan</a:t>
                      </a:r>
                      <a:r>
                        <a:rPr lang="en-US" sz="1200" baseline="0" dirty="0" smtClean="0"/>
                        <a:t> data </a:t>
                      </a:r>
                      <a:r>
                        <a:rPr lang="en-US" sz="1200" baseline="0" dirty="0" err="1" smtClean="0"/>
                        <a:t>belum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74384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penjelasan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18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LAMPUNG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79512" y="4005064"/>
            <a:ext cx="8856984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07289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740560"/>
              </p:ext>
            </p:extLst>
          </p:nvPr>
        </p:nvGraphicFramePr>
        <p:xfrm>
          <a:off x="251520" y="3802131"/>
          <a:ext cx="8568952" cy="2474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Pemutakhiran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informasi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kawasan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hutan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tiap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tahun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dilampirkan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Pemutakhiran</a:t>
                      </a:r>
                      <a:r>
                        <a:rPr lang="en-US" sz="1200" dirty="0" smtClean="0"/>
                        <a:t> data NSDH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dilampirkan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Dilakukan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err="1" smtClean="0"/>
                        <a:t>melalui</a:t>
                      </a:r>
                      <a:r>
                        <a:rPr lang="en-US" sz="1200" baseline="0" dirty="0" smtClean="0"/>
                        <a:t> web </a:t>
                      </a:r>
                      <a:r>
                        <a:rPr lang="en-US" sz="1200" baseline="0" dirty="0" err="1" smtClean="0"/>
                        <a:t>Pemda</a:t>
                      </a:r>
                      <a:r>
                        <a:rPr lang="en-US" sz="1200" baseline="0" dirty="0" smtClean="0"/>
                        <a:t> Lampung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disertakan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bukti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pendukung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3866213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474240"/>
              </p:ext>
            </p:extLst>
          </p:nvPr>
        </p:nvGraphicFramePr>
        <p:xfrm>
          <a:off x="251520" y="2439158"/>
          <a:ext cx="8568952" cy="1468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i="1" dirty="0" smtClean="0">
                          <a:solidFill>
                            <a:srgbClr val="C00000"/>
                          </a:solidFill>
                        </a:rPr>
                        <a:t>desk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Pembentukan</a:t>
                      </a:r>
                      <a:r>
                        <a:rPr lang="en-US" sz="1200" dirty="0" smtClean="0"/>
                        <a:t> Tim </a:t>
                      </a:r>
                      <a:r>
                        <a:rPr lang="en-US" sz="1200" dirty="0" err="1" smtClean="0"/>
                        <a:t>penyelesaian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dilampirkan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615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Berupa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</a:t>
                      </a:r>
                      <a:r>
                        <a:rPr lang="en-US" sz="1200" dirty="0" err="1" smtClean="0"/>
                        <a:t>erda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dilampirkan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265501"/>
              </p:ext>
            </p:extLst>
          </p:nvPr>
        </p:nvGraphicFramePr>
        <p:xfrm>
          <a:off x="251520" y="908720"/>
          <a:ext cx="8568952" cy="1833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KPH,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HTR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dilampirkan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Masih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tahap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fasilitasi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pengajuan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izin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 </a:t>
                      </a:r>
                      <a:r>
                        <a:rPr lang="en-US" sz="1200" dirty="0" err="1" smtClean="0"/>
                        <a:t>pendukung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dilampirkan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HTR</a:t>
                      </a:r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19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Lampung…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2505987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56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6" y="0"/>
            <a:ext cx="91440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dirty="0" err="1">
                <a:latin typeface="Calibri" pitchFamily="34" charset="0"/>
                <a:cs typeface="Calibri" pitchFamily="34" charset="0"/>
              </a:rPr>
              <a:t>Sifat</a:t>
            </a:r>
            <a:r>
              <a:rPr lang="en-US" sz="4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b="1" dirty="0" err="1" smtClean="0">
                <a:latin typeface="Calibri" pitchFamily="34" charset="0"/>
                <a:cs typeface="Calibri" pitchFamily="34" charset="0"/>
              </a:rPr>
              <a:t>Kegiatan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1111470"/>
            <a:ext cx="8763000" cy="528933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Penyelamatan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sektor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KEHUTANAN dan PERKEBUNAN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merupakan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tugas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bersama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semua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elemen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bangsa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KPK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menjalankan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fungsi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trigger mechanism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menggunakan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peran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koordinasi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dan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supervisi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pemberantasan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korupsi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Akselerasi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berbagai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bentuk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upaya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dapat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membantu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penyelamatan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sektor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KEHUTANAN dan PERKEBUNAN Indonesia.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Menggunakan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pendekatan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pencegahan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lebih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ofensif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mengedepankan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perbaikan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sistem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dan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pembangunan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budaya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anti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korupsi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Gabungan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dari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berbagai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pola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perbaikan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sistem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telah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KPK: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kegiatan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pemantauan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terhadap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tindak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lanjut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atas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hasil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kajian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dan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kegiatan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koordinasi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dan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supervisi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atas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pengelolaan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berbagai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sektor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sumberdaya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alam.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Merupakan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satu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kesatuan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upaya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penyelamatan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sumberdaya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alam yang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ada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di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laut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628459" y="6477001"/>
            <a:ext cx="513160" cy="381000"/>
          </a:xfr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defTabSz="455613" eaLnBrk="1" hangingPunct="1"/>
            <a:fld id="{7998CC90-215F-4101-A160-F7379DDC24ED}" type="slidenum">
              <a:rPr lang="en-US" smtClean="0">
                <a:solidFill>
                  <a:srgbClr val="000000"/>
                </a:solidFill>
              </a:rPr>
              <a:pPr algn="ctr" defTabSz="455613" eaLnBrk="1" hangingPunct="1"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20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413232"/>
              </p:ext>
            </p:extLst>
          </p:nvPr>
        </p:nvGraphicFramePr>
        <p:xfrm>
          <a:off x="179512" y="4331371"/>
          <a:ext cx="8856984" cy="2016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88"/>
                <a:gridCol w="4816204"/>
                <a:gridCol w="1440160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matrik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iziin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matrik</a:t>
                      </a:r>
                      <a:r>
                        <a:rPr lang="en-US" sz="1200" dirty="0" smtClean="0"/>
                        <a:t>, scan </a:t>
                      </a:r>
                      <a:r>
                        <a:rPr lang="en-US" sz="1200" dirty="0" err="1" smtClean="0"/>
                        <a:t>SK.Tidak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penjelasan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terkait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rekonsiliasi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856984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350448"/>
              </p:ext>
            </p:extLst>
          </p:nvPr>
        </p:nvGraphicFramePr>
        <p:xfrm>
          <a:off x="179512" y="1037806"/>
          <a:ext cx="8856984" cy="2931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824536"/>
                <a:gridCol w="1440160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Baru terbentuk Tim IP4T di 4 Kabupaten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Belum seluruhnya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300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Sudah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dilakukan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pendukung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laporan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52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matrik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74384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sanksi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IPPKH </a:t>
                      </a:r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15 kali PSDH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pendukung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laporan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20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</a:t>
            </a:r>
            <a:r>
              <a:rPr lang="id-ID" altLang="en-US" sz="3200" b="1" dirty="0" smtClean="0"/>
              <a:t>JAMBI</a:t>
            </a:r>
            <a:endParaRPr lang="en-US" altLang="en-US" sz="3200" b="1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79512" y="4005064"/>
            <a:ext cx="8856984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09203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914036"/>
              </p:ext>
            </p:extLst>
          </p:nvPr>
        </p:nvGraphicFramePr>
        <p:xfrm>
          <a:off x="251520" y="4267333"/>
          <a:ext cx="8568952" cy="229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744416"/>
                <a:gridCol w="2304256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di bentuk badan pelayanan terpadu satu pintu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pendukung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Telah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disusun</a:t>
                      </a:r>
                      <a:r>
                        <a:rPr lang="en-US" sz="1200" dirty="0" smtClean="0"/>
                        <a:t> NSDH </a:t>
                      </a:r>
                      <a:r>
                        <a:rPr lang="en-US" sz="1200" dirty="0" err="1" smtClean="0"/>
                        <a:t>tahun</a:t>
                      </a:r>
                      <a:r>
                        <a:rPr lang="en-US" sz="1200" dirty="0" smtClean="0"/>
                        <a:t> 2012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2013, </a:t>
                      </a:r>
                      <a:r>
                        <a:rPr lang="en-US" sz="1200" dirty="0" err="1" smtClean="0"/>
                        <a:t>tahun</a:t>
                      </a:r>
                      <a:r>
                        <a:rPr lang="en-US" sz="1200" dirty="0" smtClean="0"/>
                        <a:t> 2014 </a:t>
                      </a:r>
                      <a:r>
                        <a:rPr lang="en-US" sz="1200" dirty="0" err="1" smtClean="0"/>
                        <a:t>masih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tahap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penyusunan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pendukung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Data</a:t>
                      </a:r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4293096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153171"/>
              </p:ext>
            </p:extLst>
          </p:nvPr>
        </p:nvGraphicFramePr>
        <p:xfrm>
          <a:off x="251520" y="2752921"/>
          <a:ext cx="8568952" cy="1468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744416"/>
                <a:gridCol w="2304256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i="1" dirty="0" smtClean="0">
                          <a:solidFill>
                            <a:srgbClr val="C00000"/>
                          </a:solidFill>
                        </a:rPr>
                        <a:t>desk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pendukung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615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SK </a:t>
                      </a:r>
                      <a:r>
                        <a:rPr lang="en-US" sz="1200" dirty="0" err="1" smtClean="0"/>
                        <a:t>pembentukan</a:t>
                      </a:r>
                      <a:r>
                        <a:rPr lang="en-US" sz="1200" dirty="0" smtClean="0"/>
                        <a:t> Tim,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kajian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68952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026909"/>
              </p:ext>
            </p:extLst>
          </p:nvPr>
        </p:nvGraphicFramePr>
        <p:xfrm>
          <a:off x="251520" y="764704"/>
          <a:ext cx="8568952" cy="1651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744416"/>
                <a:gridCol w="2304256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telah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ditetapkan</a:t>
                      </a:r>
                      <a:r>
                        <a:rPr lang="en-US" sz="1200" dirty="0" smtClean="0"/>
                        <a:t> 17 KPHP/KPHL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menteri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6 </a:t>
                      </a:r>
                      <a:r>
                        <a:rPr lang="en-US" sz="1200" dirty="0" err="1" smtClean="0"/>
                        <a:t>telah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dibentuk</a:t>
                      </a:r>
                      <a:r>
                        <a:rPr lang="en-US" sz="1200" dirty="0" smtClean="0"/>
                        <a:t> (5KPHP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1 KPHL)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nn-NO" sz="1200" dirty="0" smtClean="0"/>
                        <a:t>Data berupa matrik,  tidak disertai dokumen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matrik</a:t>
                      </a:r>
                      <a:r>
                        <a:rPr lang="en-US" sz="1200" dirty="0" smtClean="0"/>
                        <a:t>, scan SK HTR, </a:t>
                      </a:r>
                      <a:r>
                        <a:rPr lang="en-US" sz="1200" dirty="0" err="1" smtClean="0"/>
                        <a:t>penetapan</a:t>
                      </a:r>
                      <a:r>
                        <a:rPr lang="en-US" sz="1200" dirty="0" smtClean="0"/>
                        <a:t> HKM 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21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-27384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</a:t>
            </a:r>
            <a:r>
              <a:rPr lang="id-ID" altLang="en-US" sz="2400" b="1" dirty="0" smtClean="0"/>
              <a:t>Jambi</a:t>
            </a:r>
            <a:r>
              <a:rPr lang="en-US" altLang="en-US" sz="2400" b="1" dirty="0" smtClean="0"/>
              <a:t>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2780928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30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850065"/>
              </p:ext>
            </p:extLst>
          </p:nvPr>
        </p:nvGraphicFramePr>
        <p:xfrm>
          <a:off x="179512" y="4653136"/>
          <a:ext cx="8856984" cy="2199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88"/>
                <a:gridCol w="3664076"/>
                <a:gridCol w="2160240"/>
                <a:gridCol w="648072"/>
                <a:gridCol w="1872208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pendukung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terlampir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DishutProv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melaksanakan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Pembinaan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penilaian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usaha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perkebunan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Tahap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koordinasi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rekonsiliasi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856984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834136"/>
              </p:ext>
            </p:extLst>
          </p:nvPr>
        </p:nvGraphicFramePr>
        <p:xfrm>
          <a:off x="179512" y="836712"/>
          <a:ext cx="8856984" cy="3662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672408"/>
                <a:gridCol w="2160240"/>
                <a:gridCol w="648072"/>
                <a:gridCol w="1872208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Rapat fasilitasi, Telah terbentuk SK Tim IP4T di Kab. Bengkulu Tengah 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Tahap Rapat fasilitasi, belum seluruhnya Kabupaten terbentuk Tim IP4T, peta belum ada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300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dilakukan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Menunggu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Perpres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Tata Cara </a:t>
                      </a:r>
                      <a:r>
                        <a:rPr lang="en-US" sz="1200" dirty="0" err="1" smtClean="0"/>
                        <a:t>Penyelesaian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Tanah yang </a:t>
                      </a:r>
                      <a:r>
                        <a:rPr lang="en-US" sz="1200" dirty="0" err="1" smtClean="0"/>
                        <a:t>berada</a:t>
                      </a:r>
                      <a:r>
                        <a:rPr lang="en-US" sz="1200" dirty="0" smtClean="0"/>
                        <a:t> di KH</a:t>
                      </a:r>
                    </a:p>
                  </a:txBody>
                  <a:tcPr marT="45724" marB="45724"/>
                </a:tc>
              </a:tr>
              <a:tr h="452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data/</a:t>
                      </a:r>
                      <a:r>
                        <a:rPr lang="en-US" sz="1200" dirty="0" err="1" smtClean="0"/>
                        <a:t>laporan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lengkap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pendukung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 Unit IPPKH yang </a:t>
                      </a:r>
                      <a:r>
                        <a:rPr lang="en-US" sz="1200" dirty="0" err="1" smtClean="0"/>
                        <a:t>menyampaikan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laporan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74384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laporan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pendukung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pendukung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laporan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22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-27384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</a:t>
            </a:r>
            <a:r>
              <a:rPr lang="id-ID" altLang="en-US" sz="3200" b="1" dirty="0" smtClean="0"/>
              <a:t>BENGKULU</a:t>
            </a:r>
            <a:endParaRPr lang="en-US" altLang="en-US" sz="3200" b="1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79512" y="4681429"/>
            <a:ext cx="8856984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1301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087313"/>
              </p:ext>
            </p:extLst>
          </p:nvPr>
        </p:nvGraphicFramePr>
        <p:xfrm>
          <a:off x="251520" y="4267333"/>
          <a:ext cx="8568952" cy="229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744416"/>
                <a:gridCol w="2304256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tidak ada penjelasan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Penyusunan</a:t>
                      </a:r>
                      <a:r>
                        <a:rPr lang="en-US" sz="1200" dirty="0" smtClean="0"/>
                        <a:t> NSDH </a:t>
                      </a:r>
                      <a:r>
                        <a:rPr lang="en-US" sz="1200" dirty="0" err="1" smtClean="0"/>
                        <a:t>telah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dilaksanakan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pendukung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terlaksana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Telah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dianggarkan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APBD 2016</a:t>
                      </a:r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4293096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522307"/>
              </p:ext>
            </p:extLst>
          </p:nvPr>
        </p:nvGraphicFramePr>
        <p:xfrm>
          <a:off x="251520" y="2752921"/>
          <a:ext cx="8568952" cy="146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744416"/>
                <a:gridCol w="2304256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i="1" dirty="0" smtClean="0">
                          <a:solidFill>
                            <a:srgbClr val="C00000"/>
                          </a:solidFill>
                        </a:rPr>
                        <a:t>desk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Belum ada laporan, Dokumen pendukung belum 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615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proses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68952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877994"/>
              </p:ext>
            </p:extLst>
          </p:nvPr>
        </p:nvGraphicFramePr>
        <p:xfrm>
          <a:off x="251520" y="764704"/>
          <a:ext cx="8568952" cy="1833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744416"/>
                <a:gridCol w="2304256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Belum ada</a:t>
                      </a:r>
                      <a:r>
                        <a:rPr lang="id-ID" sz="1200" dirty="0" smtClean="0"/>
                        <a:t> laporan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lengkap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pendukung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Penerbitan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beberapa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r>
                        <a:rPr lang="en-US" sz="1200" dirty="0" smtClean="0"/>
                        <a:t> SK HKM</a:t>
                      </a:r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23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-27384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</a:t>
            </a:r>
            <a:r>
              <a:rPr lang="id-ID" altLang="en-US" sz="2400" b="1" dirty="0" smtClean="0"/>
              <a:t>Bengkulu</a:t>
            </a:r>
            <a:r>
              <a:rPr lang="en-US" altLang="en-US" sz="2400" b="1" dirty="0" smtClean="0"/>
              <a:t>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2780928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03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2007344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</a:t>
            </a:r>
          </a:p>
        </p:txBody>
      </p:sp>
      <p:sp>
        <p:nvSpPr>
          <p:cNvPr id="16387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D71DC3A5-B496-4547-B3DB-647951989AFB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24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338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188063"/>
              </p:ext>
            </p:extLst>
          </p:nvPr>
        </p:nvGraphicFramePr>
        <p:xfrm>
          <a:off x="179512" y="5251507"/>
          <a:ext cx="8712968" cy="1489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320480"/>
                <a:gridCol w="1584176"/>
                <a:gridCol w="720080"/>
                <a:gridCol w="1584176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disampaikan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</a:t>
                      </a:r>
                      <a:r>
                        <a:rPr lang="id-ID" sz="1200" dirty="0" smtClean="0"/>
                        <a:t> KPK dan </a:t>
                      </a:r>
                      <a:r>
                        <a:rPr lang="en-US" sz="1200" dirty="0" smtClean="0"/>
                        <a:t> BUK</a:t>
                      </a:r>
                      <a:r>
                        <a:rPr lang="en-US" sz="1200" baseline="0" dirty="0" smtClean="0"/>
                        <a:t> (PHPL)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terlampir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Berupa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err="1" smtClean="0"/>
                        <a:t>Rakor</a:t>
                      </a:r>
                      <a:r>
                        <a:rPr lang="en-US" sz="1200" dirty="0" smtClean="0"/>
                        <a:t> SVLK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sosialisasi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id-ID" sz="1200" dirty="0" smtClean="0"/>
                        <a:t>rekonsiliasi data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dilampirkan</a:t>
                      </a:r>
                      <a:endParaRPr lang="en-US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12968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529470"/>
              </p:ext>
            </p:extLst>
          </p:nvPr>
        </p:nvGraphicFramePr>
        <p:xfrm>
          <a:off x="179512" y="677766"/>
          <a:ext cx="8712968" cy="4211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2592288"/>
                <a:gridCol w="2520280"/>
                <a:gridCol w="576064"/>
                <a:gridCol w="252028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Tim IP4T </a:t>
                      </a:r>
                      <a:r>
                        <a:rPr lang="en-US" sz="1200" dirty="0" err="1" smtClean="0"/>
                        <a:t>masih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konsep</a:t>
                      </a:r>
                      <a:r>
                        <a:rPr lang="en-US" sz="1200" dirty="0" smtClean="0"/>
                        <a:t> SK </a:t>
                      </a:r>
                      <a:r>
                        <a:rPr lang="en-US" sz="1200" dirty="0" err="1" smtClean="0"/>
                        <a:t>Gubernur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karena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masih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menunggu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terbitnya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Juklak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Perber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300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Berupa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rapat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rapat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dilampirkan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52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IPPKH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dilampirkan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74384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200" dirty="0" smtClean="0"/>
                        <a:t>Proses </a:t>
                      </a:r>
                      <a:r>
                        <a:rPr lang="en-US" sz="1200" dirty="0" err="1" smtClean="0"/>
                        <a:t>penegakaan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penambangan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masih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efektif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karena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masih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terdapat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penambang</a:t>
                      </a:r>
                      <a:r>
                        <a:rPr lang="en-US" sz="1200" dirty="0" smtClean="0"/>
                        <a:t> liar</a:t>
                      </a:r>
                      <a:endParaRPr lang="id-ID" sz="120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id-ID" sz="1200" dirty="0" smtClean="0"/>
                        <a:t>Belum ada laporan pihak pengelola ke aparat penegak hukum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id-ID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apat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Penyelesaian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Pembalakan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Liar (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Ilegal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Loging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di HL.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Pakenjeng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Cisompet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CA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Gunung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Guntur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Perusakan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LH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lainnya</a:t>
                      </a:r>
                      <a:endParaRPr lang="id-ID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id-ID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Operasi Penertiban Penambangan di CA. Gunung Guntur tanggal 6 April 2015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25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-27384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JAWA BARAT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79512" y="4941168"/>
            <a:ext cx="8712968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43378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795801"/>
              </p:ext>
            </p:extLst>
          </p:nvPr>
        </p:nvGraphicFramePr>
        <p:xfrm>
          <a:off x="251520" y="4365104"/>
          <a:ext cx="8568952" cy="229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816424"/>
                <a:gridCol w="2088232"/>
                <a:gridCol w="648072"/>
                <a:gridCol w="1512168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NSDH </a:t>
                      </a:r>
                      <a:r>
                        <a:rPr lang="en-US" sz="1200" dirty="0" err="1" smtClean="0"/>
                        <a:t>tahun</a:t>
                      </a:r>
                      <a:r>
                        <a:rPr lang="en-US" sz="1200" dirty="0" smtClean="0"/>
                        <a:t> 2014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Penyusunan</a:t>
                      </a:r>
                      <a:r>
                        <a:rPr lang="en-US" sz="1200" dirty="0" smtClean="0"/>
                        <a:t> Draft NSDH </a:t>
                      </a:r>
                      <a:r>
                        <a:rPr lang="en-US" sz="1200" dirty="0" err="1" smtClean="0"/>
                        <a:t>Jabar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Tahun</a:t>
                      </a:r>
                      <a:r>
                        <a:rPr lang="en-US" sz="1200" dirty="0" smtClean="0"/>
                        <a:t> 2014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statistik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kehutanan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pd</a:t>
                      </a:r>
                      <a:r>
                        <a:rPr lang="en-US" sz="1200" baseline="0" dirty="0" smtClean="0"/>
                        <a:t> Web </a:t>
                      </a:r>
                      <a:r>
                        <a:rPr lang="en-US" sz="1200" baseline="0" dirty="0" err="1" smtClean="0"/>
                        <a:t>Dishut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closed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4221088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572283"/>
              </p:ext>
            </p:extLst>
          </p:nvPr>
        </p:nvGraphicFramePr>
        <p:xfrm>
          <a:off x="251520" y="2680913"/>
          <a:ext cx="8568952" cy="2016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816424"/>
                <a:gridCol w="2088232"/>
                <a:gridCol w="648072"/>
                <a:gridCol w="1512168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i="1" dirty="0" smtClean="0">
                          <a:solidFill>
                            <a:srgbClr val="C00000"/>
                          </a:solidFill>
                        </a:rPr>
                        <a:t>desk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Belum dilaksanakan desk penyelesaian dan basis data informasi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615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</a:t>
                      </a:r>
                      <a:r>
                        <a:rPr lang="id-ID" sz="1200" dirty="0" smtClean="0"/>
                        <a:t>SK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Gubernur</a:t>
                      </a:r>
                      <a:r>
                        <a:rPr lang="id-ID" sz="1200" baseline="0" dirty="0" smtClean="0"/>
                        <a:t> Tim Terpadu Penanganan Masalah Gangguan Keamanan Kehutanan dan Perkebunan Besar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Closed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461392"/>
              </p:ext>
            </p:extLst>
          </p:nvPr>
        </p:nvGraphicFramePr>
        <p:xfrm>
          <a:off x="251520" y="908720"/>
          <a:ext cx="8568952" cy="1651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816424"/>
                <a:gridCol w="2088232"/>
                <a:gridCol w="648072"/>
                <a:gridCol w="1512168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dilakukan</a:t>
                      </a:r>
                      <a:r>
                        <a:rPr lang="id-ID" sz="1200" dirty="0" smtClean="0"/>
                        <a:t> dengan alasan  kegiatan </a:t>
                      </a:r>
                      <a:r>
                        <a:rPr lang="id-ID" sz="1200" baseline="0" dirty="0" smtClean="0"/>
                        <a:t>Perhutani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Perlu</a:t>
                      </a:r>
                      <a:r>
                        <a:rPr lang="id-ID" sz="1200" baseline="0" dirty="0" smtClean="0"/>
                        <a:t> koordinasi dengN Perhutani terkait data PHBM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dilakukan</a:t>
                      </a:r>
                      <a:r>
                        <a:rPr lang="id-ID" sz="1200" dirty="0" smtClean="0"/>
                        <a:t> dengan alasan Di Prov. Jabar tidak ada KPH, HD, HKm dan HTR. 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Data bisa berupa PHBM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26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Jabar</a:t>
            </a:r>
            <a:r>
              <a:rPr lang="en-US" altLang="en-US" sz="2400" b="1" dirty="0" smtClean="0"/>
              <a:t>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2708920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80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599574"/>
              </p:ext>
            </p:extLst>
          </p:nvPr>
        </p:nvGraphicFramePr>
        <p:xfrm>
          <a:off x="179512" y="4603435"/>
          <a:ext cx="8856984" cy="1651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88"/>
                <a:gridCol w="4816204"/>
                <a:gridCol w="1440160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rgbClr val="FF0000"/>
                          </a:solidFill>
                        </a:rPr>
                        <a:t>Tidak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FF0000"/>
                          </a:solidFill>
                        </a:rPr>
                        <a:t>relevan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FF0000"/>
                          </a:solidFill>
                        </a:rPr>
                        <a:t>untuk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FF0000"/>
                          </a:solidFill>
                        </a:rPr>
                        <a:t>Jateng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Alasan: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HP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HL </a:t>
                      </a:r>
                      <a:r>
                        <a:rPr lang="en-US" sz="1200" dirty="0" err="1" smtClean="0"/>
                        <a:t>dikelola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Perhutani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rgbClr val="FF0000"/>
                          </a:solidFill>
                        </a:rPr>
                        <a:t>Tidak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FF0000"/>
                          </a:solidFill>
                        </a:rPr>
                        <a:t>relevan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FF0000"/>
                          </a:solidFill>
                        </a:rPr>
                        <a:t>untuk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FF0000"/>
                          </a:solidFill>
                        </a:rPr>
                        <a:t>Jateng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Alasan: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HP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HL </a:t>
                      </a:r>
                      <a:r>
                        <a:rPr lang="en-US" sz="1200" dirty="0" err="1" smtClean="0"/>
                        <a:t>dikelola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Perhutani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856984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298279"/>
              </p:ext>
            </p:extLst>
          </p:nvPr>
        </p:nvGraphicFramePr>
        <p:xfrm>
          <a:off x="179512" y="1037806"/>
          <a:ext cx="8856984" cy="2931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824536"/>
                <a:gridCol w="1440160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SK Gubernur tentang </a:t>
                      </a:r>
                      <a:r>
                        <a:rPr lang="en-US" sz="1200" baseline="0" dirty="0" err="1" smtClean="0"/>
                        <a:t>pembentukan</a:t>
                      </a:r>
                      <a:r>
                        <a:rPr lang="en-US" sz="1200" baseline="0" dirty="0" smtClean="0"/>
                        <a:t> Tim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closed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300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Dalam</a:t>
                      </a:r>
                      <a:r>
                        <a:rPr lang="id-ID" sz="1200" baseline="0" dirty="0" smtClean="0"/>
                        <a:t> bentuk fasilitasi korrdinasi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52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Alasan: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HP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HL </a:t>
                      </a:r>
                      <a:r>
                        <a:rPr lang="en-US" sz="1200" dirty="0" err="1" smtClean="0"/>
                        <a:t>dikelola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Perhutani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74384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Alasan: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HP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HL </a:t>
                      </a:r>
                      <a:r>
                        <a:rPr lang="en-US" sz="1200" dirty="0" err="1" smtClean="0"/>
                        <a:t>dikelola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Perhutani</a:t>
                      </a:r>
                      <a:endParaRPr lang="en-US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27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JAWA TENGAH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79512" y="4293096"/>
            <a:ext cx="8856984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58881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8851"/>
              </p:ext>
            </p:extLst>
          </p:nvPr>
        </p:nvGraphicFramePr>
        <p:xfrm>
          <a:off x="251520" y="4215909"/>
          <a:ext cx="8568952" cy="229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NSDH </a:t>
                      </a:r>
                      <a:r>
                        <a:rPr lang="en-US" sz="1200" dirty="0" err="1" smtClean="0"/>
                        <a:t>Tahun</a:t>
                      </a:r>
                      <a:r>
                        <a:rPr lang="en-US" sz="1200" dirty="0" smtClean="0"/>
                        <a:t> 2014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proses </a:t>
                      </a:r>
                      <a:r>
                        <a:rPr lang="en-US" sz="1200" dirty="0" err="1" smtClean="0"/>
                        <a:t>penyusunan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NSDH </a:t>
                      </a:r>
                      <a:r>
                        <a:rPr lang="en-US" sz="1200" dirty="0" err="1" smtClean="0"/>
                        <a:t>Tahun</a:t>
                      </a:r>
                      <a:r>
                        <a:rPr lang="en-US" sz="1200" dirty="0" smtClean="0"/>
                        <a:t> 2014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proses </a:t>
                      </a:r>
                      <a:r>
                        <a:rPr lang="en-US" sz="1200" dirty="0" err="1" smtClean="0"/>
                        <a:t>penyusunan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Belum tersedia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4279991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310669"/>
              </p:ext>
            </p:extLst>
          </p:nvPr>
        </p:nvGraphicFramePr>
        <p:xfrm>
          <a:off x="251520" y="2852936"/>
          <a:ext cx="8568952" cy="142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i="1" dirty="0" smtClean="0">
                          <a:solidFill>
                            <a:srgbClr val="C00000"/>
                          </a:solidFill>
                        </a:rPr>
                        <a:t>desk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615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4649"/>
              </p:ext>
            </p:extLst>
          </p:nvPr>
        </p:nvGraphicFramePr>
        <p:xfrm>
          <a:off x="251520" y="908720"/>
          <a:ext cx="8568952" cy="2016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Tidak ada data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Data bisa berupa  informasi dan evaluasi</a:t>
                      </a:r>
                      <a:r>
                        <a:rPr lang="id-ID" sz="1200" baseline="0" dirty="0" smtClean="0"/>
                        <a:t> PHBM di Perhutani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Tidak ada data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Data bisa berupa  informasi dan evaluasi</a:t>
                      </a:r>
                      <a:r>
                        <a:rPr lang="id-ID" sz="1200" baseline="0" dirty="0" smtClean="0"/>
                        <a:t> PHBM di Perhutani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28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Jateng</a:t>
            </a:r>
            <a:r>
              <a:rPr lang="en-US" altLang="en-US" sz="2400" b="1" dirty="0" smtClean="0"/>
              <a:t>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2919765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97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2007344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KALIMANTAN</a:t>
            </a:r>
          </a:p>
        </p:txBody>
      </p:sp>
      <p:sp>
        <p:nvSpPr>
          <p:cNvPr id="16387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D71DC3A5-B496-4547-B3DB-647951989AFB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29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662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6" y="0"/>
            <a:ext cx="91440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 err="1" smtClean="0">
                <a:latin typeface="Calibri" pitchFamily="34" charset="0"/>
                <a:cs typeface="Calibri" pitchFamily="34" charset="0"/>
              </a:rPr>
              <a:t>Tujuan</a:t>
            </a:r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b="1" dirty="0" err="1" smtClean="0">
                <a:latin typeface="Calibri" pitchFamily="34" charset="0"/>
                <a:cs typeface="Calibri" pitchFamily="34" charset="0"/>
              </a:rPr>
              <a:t>Kegiatan</a:t>
            </a:r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sz="4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0132" y="1481960"/>
            <a:ext cx="8619796" cy="4683344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id-ID" dirty="0" smtClean="0">
                <a:latin typeface="Calibri" pitchFamily="34" charset="0"/>
                <a:cs typeface="Calibri" pitchFamily="34" charset="0"/>
              </a:rPr>
              <a:t>Mendorong perbaikan tata kelola sektor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KEHUTANAN dan PERKEBUNAN</a:t>
            </a:r>
            <a:r>
              <a:rPr lang="id-ID" dirty="0" smtClean="0">
                <a:latin typeface="Calibri" pitchFamily="34" charset="0"/>
                <a:cs typeface="Calibri" pitchFamily="34" charset="0"/>
              </a:rPr>
              <a:t> untuk sebesar-besar kemakmuran rakyat, dengan memperhatikan aspek keberlanjutan, konsistensi, keterpaduan, kepastian hukum,  kemitraan, pemerataan, peran serta masyarakat, keterbukaan, desentralisasi, akuntabilitas, dan keadilan. 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dirty="0" smtClean="0">
                <a:latin typeface="Calibri" pitchFamily="34" charset="0"/>
                <a:cs typeface="Calibri" pitchFamily="34" charset="0"/>
              </a:rPr>
              <a:t>Perbaikan sistem pengelolaan sumberdaya </a:t>
            </a:r>
            <a:r>
              <a:rPr lang="en-US" dirty="0">
                <a:latin typeface="Calibri" pitchFamily="34" charset="0"/>
                <a:cs typeface="Calibri" pitchFamily="34" charset="0"/>
              </a:rPr>
              <a:t>KEHUTANAN dan PERKEBUNAN</a:t>
            </a:r>
            <a:r>
              <a:rPr lang="id-ID" dirty="0" smtClean="0">
                <a:latin typeface="Calibri" pitchFamily="34" charset="0"/>
                <a:cs typeface="Calibri" pitchFamily="34" charset="0"/>
              </a:rPr>
              <a:t> untuk mencegah korupsi, kerugian keuangan negara dan kehilangan kekayaan negara. 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628459" y="6477001"/>
            <a:ext cx="513160" cy="381000"/>
          </a:xfr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defTabSz="455613" eaLnBrk="1" hangingPunct="1"/>
            <a:fld id="{7998CC90-215F-4101-A160-F7379DDC24ED}" type="slidenum">
              <a:rPr lang="en-US" smtClean="0">
                <a:solidFill>
                  <a:srgbClr val="000000"/>
                </a:solidFill>
              </a:rPr>
              <a:pPr algn="ctr" defTabSz="455613" eaLnBrk="1" hangingPunct="1"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25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764132"/>
              </p:ext>
            </p:extLst>
          </p:nvPr>
        </p:nvGraphicFramePr>
        <p:xfrm>
          <a:off x="179512" y="4691411"/>
          <a:ext cx="8856984" cy="1833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88"/>
                <a:gridCol w="4816204"/>
                <a:gridCol w="1440160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Belum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(Data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pemenuhan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kewajiban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lengkap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terlampir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Belum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dokumen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lengkap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terlampir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856984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976757"/>
              </p:ext>
            </p:extLst>
          </p:nvPr>
        </p:nvGraphicFramePr>
        <p:xfrm>
          <a:off x="179512" y="1037806"/>
          <a:ext cx="8856984" cy="3114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824536"/>
                <a:gridCol w="1440160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Belum</a:t>
                      </a:r>
                      <a:r>
                        <a:rPr lang="id-ID" sz="1200" baseline="0" dirty="0" smtClean="0"/>
                        <a:t> semua terbentuk dan tidak ada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300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Belum ada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52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Belum ada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74384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Penertiban sawit dan tambang illegal di Tahura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30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KALIMANTAN SELATAN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79512" y="4759080"/>
            <a:ext cx="8856984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92033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818988"/>
              </p:ext>
            </p:extLst>
          </p:nvPr>
        </p:nvGraphicFramePr>
        <p:xfrm>
          <a:off x="251520" y="3933056"/>
          <a:ext cx="8568952" cy="2839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104456"/>
                <a:gridCol w="1944216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Terlaksana dengan adanya buku saku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Terlaksana dengan adanya buku saku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/>
                        <a:t>Telah dibuat Website Dinas Kehutanan Provinsi Kalimantan Selatan : http://www.dishut.kalselprov.go.id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3933056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459359"/>
              </p:ext>
            </p:extLst>
          </p:nvPr>
        </p:nvGraphicFramePr>
        <p:xfrm>
          <a:off x="251520" y="2276872"/>
          <a:ext cx="8568952" cy="1468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104456"/>
                <a:gridCol w="1944216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i="1" dirty="0" smtClean="0">
                          <a:solidFill>
                            <a:srgbClr val="C00000"/>
                          </a:solidFill>
                        </a:rPr>
                        <a:t>desk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615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SK Gub , Pergub dan Perda penanganan konflik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807047"/>
              </p:ext>
            </p:extLst>
          </p:nvPr>
        </p:nvGraphicFramePr>
        <p:xfrm>
          <a:off x="251520" y="908720"/>
          <a:ext cx="8568952" cy="1468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104456"/>
                <a:gridCol w="1944216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data </a:t>
                      </a:r>
                      <a:r>
                        <a:rPr lang="id-ID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penjelasan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31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Kalsel</a:t>
            </a:r>
            <a:r>
              <a:rPr lang="en-US" altLang="en-US" sz="2400" b="1" dirty="0" smtClean="0"/>
              <a:t>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2343701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60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001855"/>
              </p:ext>
            </p:extLst>
          </p:nvPr>
        </p:nvGraphicFramePr>
        <p:xfrm>
          <a:off x="179512" y="4691411"/>
          <a:ext cx="8856984" cy="2016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88"/>
                <a:gridCol w="4384156"/>
                <a:gridCol w="1872208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Telah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melaksanakan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pengumpulan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data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informasi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kewajiban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pemegang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izin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usaha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bidang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kehutanan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closed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terlampir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telah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ada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rekonsiliasi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data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closed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terlampir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856984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361918"/>
              </p:ext>
            </p:extLst>
          </p:nvPr>
        </p:nvGraphicFramePr>
        <p:xfrm>
          <a:off x="179512" y="1037806"/>
          <a:ext cx="8856984" cy="3114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392488"/>
                <a:gridCol w="1872208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Belum</a:t>
                      </a:r>
                      <a:r>
                        <a:rPr lang="id-ID" sz="1200" baseline="0" dirty="0" smtClean="0"/>
                        <a:t> ada 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300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Proses pembuatan peta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Peta belum dilampirkan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52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Telah ada matriks data pemegang IPPKH dan pemenuhan kewajibannya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74384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Ada upaya dari provinsi dalam penertiban (Surat, perintah kepada Bupati, pelaporan ke Kemen</a:t>
                      </a:r>
                      <a:r>
                        <a:rPr lang="id-ID" sz="1200" baseline="0" dirty="0" smtClean="0"/>
                        <a:t> LHK, dll)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Belum ada laporan hasil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32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KALIMANTAN </a:t>
            </a:r>
            <a:r>
              <a:rPr lang="id-ID" altLang="en-US" sz="3200" b="1" dirty="0" smtClean="0"/>
              <a:t>TENGAH</a:t>
            </a:r>
            <a:endParaRPr lang="en-US" altLang="en-US" sz="3200" b="1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79512" y="4759080"/>
            <a:ext cx="8856984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85407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586714"/>
              </p:ext>
            </p:extLst>
          </p:nvPr>
        </p:nvGraphicFramePr>
        <p:xfrm>
          <a:off x="251520" y="4149080"/>
          <a:ext cx="8568952" cy="2474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600400"/>
                <a:gridCol w="2448272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200" dirty="0" smtClean="0"/>
                        <a:t>Telah dilakukan inventarisasi data dan informasi daerah dalam rangka penyusunan database kehutanan.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Telah adanya</a:t>
                      </a:r>
                      <a:r>
                        <a:rPr lang="id-ID" sz="1200" baseline="0" dirty="0" smtClean="0"/>
                        <a:t> NSDH 2013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Belum terlakasana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open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4221088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886235"/>
              </p:ext>
            </p:extLst>
          </p:nvPr>
        </p:nvGraphicFramePr>
        <p:xfrm>
          <a:off x="251520" y="2564904"/>
          <a:ext cx="8568952" cy="1468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600400"/>
                <a:gridCol w="2448272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i="1" dirty="0" smtClean="0">
                          <a:solidFill>
                            <a:srgbClr val="C00000"/>
                          </a:solidFill>
                        </a:rPr>
                        <a:t>desk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permasalahan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tenurial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dilampirkan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615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Belum ada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open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805321"/>
              </p:ext>
            </p:extLst>
          </p:nvPr>
        </p:nvGraphicFramePr>
        <p:xfrm>
          <a:off x="251520" y="908720"/>
          <a:ext cx="8568952" cy="1651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600400"/>
                <a:gridCol w="2448272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HTR, HD </a:t>
                      </a:r>
                      <a:r>
                        <a:rPr lang="en-US" sz="1200" dirty="0" err="1" smtClean="0"/>
                        <a:t>terlampir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closed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id-ID" sz="1200" dirty="0" smtClean="0"/>
                        <a:t>pengajuan</a:t>
                      </a:r>
                      <a:r>
                        <a:rPr lang="id-ID" sz="1200" baseline="0" dirty="0" smtClean="0"/>
                        <a:t> namun telah dilakukan fasilitasi dan sosialisasi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7296472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33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Ka</a:t>
            </a:r>
            <a:r>
              <a:rPr lang="id-ID" altLang="en-US" sz="2400" b="1" dirty="0" smtClean="0"/>
              <a:t>lteng</a:t>
            </a:r>
            <a:r>
              <a:rPr lang="en-US" altLang="en-US" sz="2400" b="1" dirty="0" smtClean="0"/>
              <a:t>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2631733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62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039905"/>
              </p:ext>
            </p:extLst>
          </p:nvPr>
        </p:nvGraphicFramePr>
        <p:xfrm>
          <a:off x="179512" y="4691411"/>
          <a:ext cx="8856984" cy="1833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88"/>
                <a:gridCol w="3880100"/>
                <a:gridCol w="1944216"/>
                <a:gridCol w="720080"/>
                <a:gridCol w="180020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Data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pemenuhan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kewajiban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cukup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closed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terlampir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Dokumen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pendukung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lengkap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856984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262683"/>
              </p:ext>
            </p:extLst>
          </p:nvPr>
        </p:nvGraphicFramePr>
        <p:xfrm>
          <a:off x="179512" y="1037806"/>
          <a:ext cx="8856984" cy="3114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816424"/>
                <a:gridCol w="2016224"/>
                <a:gridCol w="720080"/>
                <a:gridCol w="180020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Tidak ada penjelasan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300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Tidak ada penjelasan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52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Dokumen pendukung belum lengkap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open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Matriks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IPK yang </a:t>
                      </a:r>
                      <a:r>
                        <a:rPr lang="en-US" sz="1200" dirty="0" err="1" smtClean="0"/>
                        <a:t>berkewajiban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pembayaran</a:t>
                      </a:r>
                      <a:r>
                        <a:rPr lang="en-US" sz="1200" dirty="0" smtClean="0"/>
                        <a:t> PNBP</a:t>
                      </a:r>
                    </a:p>
                  </a:txBody>
                  <a:tcPr marT="45724" marB="45724"/>
                </a:tc>
              </a:tr>
              <a:tr h="474384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Laporan yang disampaikan belum sesuai dengan tujuan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Laporan penertiban dan penegakan hukum yang disampaikan hanya mengenai pengolahan kayu dan satwa liar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34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KALIMANTAN </a:t>
            </a:r>
            <a:r>
              <a:rPr lang="id-ID" altLang="en-US" sz="3200" b="1" dirty="0" smtClean="0"/>
              <a:t>BARAT</a:t>
            </a:r>
            <a:endParaRPr lang="en-US" altLang="en-US" sz="3200" b="1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79512" y="4759080"/>
            <a:ext cx="8856984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55092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742101"/>
              </p:ext>
            </p:extLst>
          </p:nvPr>
        </p:nvGraphicFramePr>
        <p:xfrm>
          <a:off x="251520" y="4149080"/>
          <a:ext cx="8568952" cy="2474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600400"/>
                <a:gridCol w="2448272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/>
                        <a:t>Tidak ada penjelasan dan dokumen pendukung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smtClean="0"/>
                        <a:t>open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/>
                        <a:t>Tidak ada penjelasan dan dokumen pendukung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smtClean="0"/>
                        <a:t>open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/>
                        <a:t>Tidak ada penjelasan dan dokumen pendukung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open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4221088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973505"/>
              </p:ext>
            </p:extLst>
          </p:nvPr>
        </p:nvGraphicFramePr>
        <p:xfrm>
          <a:off x="251520" y="2564904"/>
          <a:ext cx="8568952" cy="1468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600400"/>
                <a:gridCol w="2448272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i="1" dirty="0" smtClean="0">
                          <a:solidFill>
                            <a:srgbClr val="C00000"/>
                          </a:solidFill>
                        </a:rPr>
                        <a:t>desk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penjelasan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615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/>
                        <a:t>Tidak ada penjelasan dan dokumen pendukung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open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254361"/>
              </p:ext>
            </p:extLst>
          </p:nvPr>
        </p:nvGraphicFramePr>
        <p:xfrm>
          <a:off x="251520" y="908720"/>
          <a:ext cx="8568952" cy="1651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3600400"/>
                <a:gridCol w="2448272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HTR, HD </a:t>
                      </a:r>
                      <a:r>
                        <a:rPr lang="en-US" sz="1200" dirty="0" err="1" smtClean="0"/>
                        <a:t>terlampir</a:t>
                      </a:r>
                      <a:r>
                        <a:rPr lang="id-ID" sz="1200" dirty="0" smtClean="0"/>
                        <a:t> namun belum ada evaluasi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Pengajuan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 </a:t>
                      </a:r>
                      <a:r>
                        <a:rPr lang="en-US" sz="1200" dirty="0" err="1" smtClean="0"/>
                        <a:t>telah</a:t>
                      </a:r>
                      <a:r>
                        <a:rPr lang="en-US" sz="1200" dirty="0" smtClean="0"/>
                        <a:t> </a:t>
                      </a:r>
                      <a:r>
                        <a:rPr lang="id-ID" sz="1200" dirty="0" smtClean="0"/>
                        <a:t>dilakukan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Dokumen terlampir</a:t>
                      </a:r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7296472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35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Ka</a:t>
            </a:r>
            <a:r>
              <a:rPr lang="id-ID" altLang="en-US" sz="2400" b="1" dirty="0" smtClean="0"/>
              <a:t>lbar</a:t>
            </a:r>
            <a:r>
              <a:rPr lang="en-US" altLang="en-US" sz="2400" b="1" dirty="0" smtClean="0"/>
              <a:t>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2631733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93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2007344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SULAWESI</a:t>
            </a:r>
          </a:p>
        </p:txBody>
      </p:sp>
      <p:sp>
        <p:nvSpPr>
          <p:cNvPr id="16387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D71DC3A5-B496-4547-B3DB-647951989AFB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36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862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443906"/>
              </p:ext>
            </p:extLst>
          </p:nvPr>
        </p:nvGraphicFramePr>
        <p:xfrm>
          <a:off x="395536" y="4874291"/>
          <a:ext cx="8352928" cy="1651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38"/>
                <a:gridCol w="4083882"/>
                <a:gridCol w="1728192"/>
                <a:gridCol w="648072"/>
                <a:gridCol w="1296144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Laporan Monev penggunaan</a:t>
                      </a:r>
                      <a:r>
                        <a:rPr lang="id-ID" sz="1200" baseline="0" dirty="0" smtClean="0"/>
                        <a:t> kh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Laporan Monev penggunaan</a:t>
                      </a:r>
                      <a:r>
                        <a:rPr lang="id-ID" sz="1200" baseline="0" dirty="0" smtClean="0"/>
                        <a:t> kh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352928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688977"/>
              </p:ext>
            </p:extLst>
          </p:nvPr>
        </p:nvGraphicFramePr>
        <p:xfrm>
          <a:off x="395536" y="1037806"/>
          <a:ext cx="8352928" cy="2793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996"/>
                <a:gridCol w="4082524"/>
                <a:gridCol w="1728192"/>
                <a:gridCol w="648072"/>
                <a:gridCol w="1296144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Telah dibentuk Tim IP4T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Data identifikasi</a:t>
                      </a:r>
                      <a:r>
                        <a:rPr lang="id-ID" sz="1200" baseline="0" dirty="0" smtClean="0"/>
                        <a:t> desa tahun 2015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60573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Laporan evaluasi penggunaan kh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smtClean="0"/>
                        <a:t>closed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685728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SK Gub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37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SULAWESI TENGGARA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95536" y="4946299"/>
            <a:ext cx="8352928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70149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306376"/>
              </p:ext>
            </p:extLst>
          </p:nvPr>
        </p:nvGraphicFramePr>
        <p:xfrm>
          <a:off x="395536" y="4378195"/>
          <a:ext cx="8352928" cy="229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38"/>
                <a:gridCol w="3867858"/>
                <a:gridCol w="1656184"/>
                <a:gridCol w="720080"/>
                <a:gridCol w="1512168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Monev penggunaan kh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Penyusunan Buku NSDH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open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Pergub penertiban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Belum sesuai dengan renaksi dimaksud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395536" y="4437112"/>
            <a:ext cx="8352928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317034"/>
              </p:ext>
            </p:extLst>
          </p:nvPr>
        </p:nvGraphicFramePr>
        <p:xfrm>
          <a:off x="395536" y="2492896"/>
          <a:ext cx="8352928" cy="1468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38"/>
                <a:gridCol w="3867858"/>
                <a:gridCol w="1656184"/>
                <a:gridCol w="720080"/>
                <a:gridCol w="1512168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desk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Lembaga KPH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Tidak ada penjelasan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52928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32388"/>
              </p:ext>
            </p:extLst>
          </p:nvPr>
        </p:nvGraphicFramePr>
        <p:xfrm>
          <a:off x="395536" y="908720"/>
          <a:ext cx="8352928" cy="1468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38"/>
                <a:gridCol w="3867858"/>
                <a:gridCol w="1656184"/>
                <a:gridCol w="720080"/>
                <a:gridCol w="1512168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Data terlampir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closed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Data terlampir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38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Sultra</a:t>
            </a:r>
            <a:r>
              <a:rPr lang="en-US" altLang="en-US" sz="2400" b="1" dirty="0" smtClean="0"/>
              <a:t>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95536" y="2564904"/>
            <a:ext cx="8352928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29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348857"/>
              </p:ext>
            </p:extLst>
          </p:nvPr>
        </p:nvGraphicFramePr>
        <p:xfrm>
          <a:off x="179512" y="3861048"/>
          <a:ext cx="8712968" cy="1489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824536"/>
                <a:gridCol w="1440160"/>
                <a:gridCol w="576064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pendukung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penjelasan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12968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980475"/>
              </p:ext>
            </p:extLst>
          </p:nvPr>
        </p:nvGraphicFramePr>
        <p:xfrm>
          <a:off x="179512" y="1037806"/>
          <a:ext cx="8712968" cy="2931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824536"/>
                <a:gridCol w="1440160"/>
                <a:gridCol w="576064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pendukung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300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60573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74384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39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SULAWESI BARAT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79512" y="3928717"/>
            <a:ext cx="8712968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47545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b="1" dirty="0" err="1" smtClean="0">
                <a:cs typeface="Calibri" pitchFamily="34" charset="0"/>
              </a:rPr>
              <a:t>Peranan</a:t>
            </a:r>
            <a:r>
              <a:rPr lang="en-US" sz="4000" b="1" dirty="0" smtClean="0">
                <a:cs typeface="Calibri" pitchFamily="34" charset="0"/>
              </a:rPr>
              <a:t> K</a:t>
            </a:r>
            <a:r>
              <a:rPr lang="id-ID" sz="4000" b="1" dirty="0" smtClean="0">
                <a:cs typeface="Calibri" pitchFamily="34" charset="0"/>
              </a:rPr>
              <a:t>ementerian LHK dalam GNPSDA</a:t>
            </a:r>
            <a:r>
              <a:rPr lang="en-US" sz="4000" b="1" dirty="0" smtClean="0">
                <a:cs typeface="Calibri" pitchFamily="34" charset="0"/>
              </a:rPr>
              <a:t> </a:t>
            </a:r>
            <a:endParaRPr lang="en-US" sz="4000" b="1" dirty="0"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908050"/>
            <a:ext cx="4419600" cy="50784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d-ID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Kementerian LHK</a:t>
            </a:r>
            <a:endParaRPr lang="en-US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341313" indent="-341313" eaLnBrk="1" hangingPunct="1">
              <a:buFont typeface="+mj-lt"/>
              <a:buAutoNum type="arabicPeriod"/>
              <a:defRPr/>
            </a:pPr>
            <a:r>
              <a:rPr lang="id-ID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Menyiapkan data dan informasi yang mendukung terlaksananya kegiatan </a:t>
            </a:r>
            <a:endParaRPr lang="en-US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341313" indent="-341313" eaLnBrk="1" hangingPunct="1">
              <a:buFont typeface="+mj-lt"/>
              <a:buAutoNum type="arabicPeriod"/>
              <a:defRPr/>
            </a:pPr>
            <a:r>
              <a:rPr lang="id-ID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Me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laksanakan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rencana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aksi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d-ID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dan pelaporan Kementerian LHK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341313" indent="-341313" eaLnBrk="1" hangingPunct="1">
              <a:buFont typeface="+mj-lt"/>
              <a:buAutoNum type="arabicPeriod"/>
              <a:defRPr/>
            </a:pP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Melakukan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monitoring dan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evaluasi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terhadap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pelaksanaan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rencana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aksi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pemerintah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provinsi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dan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kabupaten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kota</a:t>
            </a:r>
            <a:r>
              <a:rPr lang="id-ID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dan tindak lanjutnya.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341313" indent="-341313" eaLnBrk="1" hangingPunct="1">
              <a:buFont typeface="+mj-lt"/>
              <a:buAutoNum type="arabicPeriod"/>
              <a:defRPr/>
            </a:pP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Melakukan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monitoring,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evaluasi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, dan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tindak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lanjut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atas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hasil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kewajiban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pelaku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usaha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sesuai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dengan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kewenangan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pemberian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izin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24400" y="923925"/>
            <a:ext cx="4191000" cy="5062538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000000"/>
                </a:solidFill>
                <a:latin typeface="Calibri" pitchFamily="34" charset="0"/>
              </a:rPr>
              <a:t>Pemerintah Provinsi</a:t>
            </a:r>
          </a:p>
          <a:p>
            <a:pPr marL="342900" lvl="3" indent="-342900" eaLnBrk="1" hangingPunct="1">
              <a:buFont typeface="Calibri" pitchFamily="34" charset="0"/>
              <a:buAutoNum type="arabicPeriod"/>
            </a:pPr>
            <a:r>
              <a:rPr lang="id-ID" altLang="en-US">
                <a:solidFill>
                  <a:srgbClr val="000000"/>
                </a:solidFill>
                <a:latin typeface="Calibri" pitchFamily="34" charset="0"/>
              </a:rPr>
              <a:t>Menyiapkan data dan informasi yang mendukung terlaksananya kegiatan </a:t>
            </a:r>
            <a:endParaRPr lang="en-US" altLang="en-US">
              <a:solidFill>
                <a:srgbClr val="000000"/>
              </a:solidFill>
              <a:latin typeface="Calibri" pitchFamily="34" charset="0"/>
            </a:endParaRPr>
          </a:p>
          <a:p>
            <a:pPr marL="342900" lvl="3" indent="-342900" eaLnBrk="1" hangingPunct="1">
              <a:buFont typeface="Calibri" pitchFamily="34" charset="0"/>
              <a:buAutoNum type="arabicPeriod"/>
            </a:pPr>
            <a:r>
              <a:rPr lang="en-US" altLang="en-US">
                <a:solidFill>
                  <a:srgbClr val="000000"/>
                </a:solidFill>
                <a:latin typeface="Calibri" pitchFamily="34" charset="0"/>
              </a:rPr>
              <a:t>Melaksanakan rencana aksi </a:t>
            </a:r>
            <a:r>
              <a:rPr lang="id-ID" altLang="en-US">
                <a:solidFill>
                  <a:srgbClr val="000000"/>
                </a:solidFill>
                <a:latin typeface="Calibri" pitchFamily="34" charset="0"/>
              </a:rPr>
              <a:t>dan </a:t>
            </a:r>
            <a:r>
              <a:rPr lang="en-US" altLang="en-US">
                <a:solidFill>
                  <a:srgbClr val="000000"/>
                </a:solidFill>
                <a:latin typeface="Calibri" pitchFamily="34" charset="0"/>
              </a:rPr>
              <a:t>pelaporan</a:t>
            </a:r>
            <a:r>
              <a:rPr lang="id-ID" altLang="en-US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altLang="en-US">
                <a:solidFill>
                  <a:srgbClr val="000000"/>
                </a:solidFill>
                <a:latin typeface="Calibri" pitchFamily="34" charset="0"/>
              </a:rPr>
              <a:t>pemerintah provinsi </a:t>
            </a:r>
          </a:p>
          <a:p>
            <a:pPr marL="342900" lvl="3" indent="-342900" eaLnBrk="1" hangingPunct="1">
              <a:buFont typeface="Calibri" pitchFamily="34" charset="0"/>
              <a:buAutoNum type="arabicPeriod"/>
            </a:pPr>
            <a:r>
              <a:rPr lang="en-US" altLang="en-US">
                <a:solidFill>
                  <a:srgbClr val="000000"/>
                </a:solidFill>
                <a:latin typeface="Calibri" pitchFamily="34" charset="0"/>
              </a:rPr>
              <a:t>Melakukan koordinasi pelaporan terhadap rencana aksi pemerintah kabupaten/kota</a:t>
            </a:r>
          </a:p>
          <a:p>
            <a:pPr marL="342900" lvl="3" indent="-342900" eaLnBrk="1" hangingPunct="1">
              <a:buFont typeface="Calibri" pitchFamily="34" charset="0"/>
              <a:buAutoNum type="arabicPeriod"/>
            </a:pPr>
            <a:r>
              <a:rPr lang="en-US" altLang="en-US">
                <a:solidFill>
                  <a:srgbClr val="000000"/>
                </a:solidFill>
                <a:latin typeface="Calibri" pitchFamily="34" charset="0"/>
              </a:rPr>
              <a:t>Melakukan monitoring dan evaluasi pelaksanaan rencana aksi kabupaten/kota. </a:t>
            </a:r>
          </a:p>
          <a:p>
            <a:pPr marL="342900" lvl="3" indent="-342900" eaLnBrk="1" hangingPunct="1">
              <a:buFont typeface="Calibri" pitchFamily="34" charset="0"/>
              <a:buAutoNum type="arabicPeriod"/>
            </a:pPr>
            <a:r>
              <a:rPr lang="en-US" altLang="en-US">
                <a:solidFill>
                  <a:srgbClr val="000000"/>
                </a:solidFill>
                <a:latin typeface="Calibri" pitchFamily="34" charset="0"/>
              </a:rPr>
              <a:t>Melakukan monitoring, evaluasi, dan tindak lanjut atas hasil kewajiban pelaku usaha sesuai dengan kewenangan pemberian izin</a:t>
            </a:r>
          </a:p>
        </p:txBody>
      </p:sp>
    </p:spTree>
    <p:extLst>
      <p:ext uri="{BB962C8B-B14F-4D97-AF65-F5344CB8AC3E}">
        <p14:creationId xmlns:p14="http://schemas.microsoft.com/office/powerpoint/2010/main" val="23120788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559863"/>
              </p:ext>
            </p:extLst>
          </p:nvPr>
        </p:nvGraphicFramePr>
        <p:xfrm>
          <a:off x="251520" y="3868960"/>
          <a:ext cx="8568952" cy="2474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Ada (</a:t>
                      </a:r>
                      <a:r>
                        <a:rPr lang="en-US" sz="1200" dirty="0" err="1" smtClean="0"/>
                        <a:t>buku</a:t>
                      </a:r>
                      <a:r>
                        <a:rPr lang="en-US" sz="1200" baseline="0" dirty="0" smtClean="0"/>
                        <a:t> NSDH </a:t>
                      </a:r>
                      <a:r>
                        <a:rPr lang="en-US" sz="1200" baseline="0" dirty="0" err="1" smtClean="0"/>
                        <a:t>tahunan</a:t>
                      </a:r>
                      <a:r>
                        <a:rPr lang="en-US" sz="1200" baseline="0" dirty="0" smtClean="0"/>
                        <a:t>, </a:t>
                      </a:r>
                      <a:r>
                        <a:rPr lang="en-US" sz="1200" baseline="0" dirty="0" err="1" smtClean="0"/>
                        <a:t>operasionalisasi</a:t>
                      </a:r>
                      <a:r>
                        <a:rPr lang="en-US" sz="1200" baseline="0" dirty="0" smtClean="0"/>
                        <a:t> 7 unit KPH, web, SOP)  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bukti</a:t>
                      </a:r>
                      <a:r>
                        <a:rPr lang="en-US" sz="1200" dirty="0" smtClean="0"/>
                        <a:t>/</a:t>
                      </a:r>
                      <a:r>
                        <a:rPr lang="en-US" sz="1200" dirty="0" err="1" smtClean="0"/>
                        <a:t>dokumen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pendukung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Yg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disampaikan</a:t>
                      </a:r>
                      <a:r>
                        <a:rPr lang="en-US" sz="1200" baseline="0" dirty="0" smtClean="0"/>
                        <a:t> SOP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3933042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08173"/>
              </p:ext>
            </p:extLst>
          </p:nvPr>
        </p:nvGraphicFramePr>
        <p:xfrm>
          <a:off x="251520" y="2276872"/>
          <a:ext cx="8568952" cy="1651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i="1" dirty="0" smtClean="0">
                          <a:solidFill>
                            <a:srgbClr val="C00000"/>
                          </a:solidFill>
                        </a:rPr>
                        <a:t>desk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Sudah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identifikasi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konflik</a:t>
                      </a:r>
                      <a:r>
                        <a:rPr lang="en-US" sz="1200" baseline="0" dirty="0" smtClean="0"/>
                        <a:t> di 6 </a:t>
                      </a:r>
                      <a:r>
                        <a:rPr lang="en-US" sz="1200" baseline="0" dirty="0" err="1" smtClean="0"/>
                        <a:t>kab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dokumen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615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disampaikan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normatif</a:t>
                      </a:r>
                      <a:r>
                        <a:rPr lang="en-US" sz="1200" baseline="0" dirty="0" smtClean="0"/>
                        <a:t> (</a:t>
                      </a:r>
                      <a:r>
                        <a:rPr lang="en-US" sz="1200" baseline="0" dirty="0" err="1" smtClean="0"/>
                        <a:t>rekom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Gubernur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386651"/>
              </p:ext>
            </p:extLst>
          </p:nvPr>
        </p:nvGraphicFramePr>
        <p:xfrm>
          <a:off x="251520" y="908720"/>
          <a:ext cx="8568952" cy="1468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Sudah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/>
                        <a:t>Kep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pembentukan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dilampirkan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40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Sulbar</a:t>
            </a:r>
            <a:r>
              <a:rPr lang="en-US" altLang="en-US" sz="2400" b="1" dirty="0" smtClean="0"/>
              <a:t>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2343701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80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900597"/>
              </p:ext>
            </p:extLst>
          </p:nvPr>
        </p:nvGraphicFramePr>
        <p:xfrm>
          <a:off x="395536" y="4874291"/>
          <a:ext cx="8352928" cy="1651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38"/>
                <a:gridCol w="4083882"/>
                <a:gridCol w="1728192"/>
                <a:gridCol w="648072"/>
                <a:gridCol w="1296144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nn-NO" sz="1200" dirty="0" smtClean="0"/>
                        <a:t>Data berisi data wajib bayar dan penyelesaian 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dilampirkan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terlampir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statistik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secara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menyeluruh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352928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474720"/>
              </p:ext>
            </p:extLst>
          </p:nvPr>
        </p:nvGraphicFramePr>
        <p:xfrm>
          <a:off x="395536" y="1037806"/>
          <a:ext cx="8352928" cy="3479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996"/>
                <a:gridCol w="4082524"/>
                <a:gridCol w="1728192"/>
                <a:gridCol w="648072"/>
                <a:gridCol w="1296144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Konsep SK Gubernur tentang IP4T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Data sekunder dari BPN Provinsi, Kab/Kota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60573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D</a:t>
                      </a:r>
                      <a:r>
                        <a:rPr lang="en-US" sz="1200" dirty="0" err="1" smtClean="0"/>
                        <a:t>ata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sekunder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dirty="0" err="1" smtClean="0"/>
                        <a:t>diperoleh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instansi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dirty="0" err="1" smtClean="0"/>
                        <a:t>terkait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smtClean="0"/>
                        <a:t>closed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685728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D</a:t>
                      </a:r>
                      <a:r>
                        <a:rPr lang="en-US" sz="1200" dirty="0" err="1" smtClean="0"/>
                        <a:t>ata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sekunder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dirty="0" err="1" smtClean="0"/>
                        <a:t>diperoleh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instansi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dirty="0" err="1" smtClean="0"/>
                        <a:t>terkait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41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SULAWESI </a:t>
            </a:r>
            <a:r>
              <a:rPr lang="id-ID" altLang="en-US" sz="3200" b="1" dirty="0" smtClean="0"/>
              <a:t>TENGAH</a:t>
            </a:r>
            <a:endParaRPr lang="en-US" altLang="en-US" sz="3200" b="1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95536" y="4946299"/>
            <a:ext cx="8352928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82312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748515"/>
              </p:ext>
            </p:extLst>
          </p:nvPr>
        </p:nvGraphicFramePr>
        <p:xfrm>
          <a:off x="395536" y="4378195"/>
          <a:ext cx="8352928" cy="229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38"/>
                <a:gridCol w="3867858"/>
                <a:gridCol w="1656184"/>
                <a:gridCol w="720080"/>
                <a:gridCol w="1512168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Buku NSDH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395536" y="4437112"/>
            <a:ext cx="8352928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733529"/>
              </p:ext>
            </p:extLst>
          </p:nvPr>
        </p:nvGraphicFramePr>
        <p:xfrm>
          <a:off x="395536" y="2492896"/>
          <a:ext cx="8352928" cy="1833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38"/>
                <a:gridCol w="3867858"/>
                <a:gridCol w="1656184"/>
                <a:gridCol w="720080"/>
                <a:gridCol w="1512168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desk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PerGub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52928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910670"/>
              </p:ext>
            </p:extLst>
          </p:nvPr>
        </p:nvGraphicFramePr>
        <p:xfrm>
          <a:off x="395536" y="908720"/>
          <a:ext cx="8352928" cy="1468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38"/>
                <a:gridCol w="3867858"/>
                <a:gridCol w="1656184"/>
                <a:gridCol w="720080"/>
                <a:gridCol w="1512168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terlampir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menyeluruh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terlampir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menyeluruh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42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Sul</a:t>
            </a:r>
            <a:r>
              <a:rPr lang="id-ID" altLang="en-US" sz="2400" b="1" dirty="0" smtClean="0"/>
              <a:t>teng</a:t>
            </a:r>
            <a:r>
              <a:rPr lang="en-US" altLang="en-US" sz="2400" b="1" dirty="0" smtClean="0"/>
              <a:t>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95536" y="2564904"/>
            <a:ext cx="8352928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65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484507"/>
              </p:ext>
            </p:extLst>
          </p:nvPr>
        </p:nvGraphicFramePr>
        <p:xfrm>
          <a:off x="395536" y="4874291"/>
          <a:ext cx="8352928" cy="1651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38"/>
                <a:gridCol w="4083882"/>
                <a:gridCol w="1728192"/>
                <a:gridCol w="648072"/>
                <a:gridCol w="1296144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nn-NO" sz="1200" dirty="0" smtClean="0"/>
                        <a:t>Data berisi data wajib bayar dan penyelesaian 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Data terlampir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352928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306688"/>
              </p:ext>
            </p:extLst>
          </p:nvPr>
        </p:nvGraphicFramePr>
        <p:xfrm>
          <a:off x="395536" y="1037806"/>
          <a:ext cx="8352928" cy="3479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996"/>
                <a:gridCol w="4082524"/>
                <a:gridCol w="1728192"/>
                <a:gridCol w="648072"/>
                <a:gridCol w="1296144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Data belum 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Data belum 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60573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D</a:t>
                      </a:r>
                      <a:r>
                        <a:rPr lang="en-US" sz="1200" dirty="0" err="1" smtClean="0"/>
                        <a:t>ata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sekunder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dirty="0" err="1" smtClean="0"/>
                        <a:t>diperoleh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instansi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dirty="0" err="1" smtClean="0"/>
                        <a:t>terkait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smtClean="0"/>
                        <a:t>closed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685728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D</a:t>
                      </a:r>
                      <a:r>
                        <a:rPr lang="en-US" sz="1200" dirty="0" err="1" smtClean="0"/>
                        <a:t>ata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sekunder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dirty="0" err="1" smtClean="0"/>
                        <a:t>diperoleh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instansi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dirty="0" err="1" smtClean="0"/>
                        <a:t>terkait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43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M</a:t>
            </a:r>
            <a:r>
              <a:rPr lang="id-ID" altLang="en-US" sz="3200" b="1" dirty="0" smtClean="0"/>
              <a:t>ALUKU UTARA</a:t>
            </a:r>
            <a:endParaRPr lang="en-US" altLang="en-US" sz="3200" b="1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95536" y="4946299"/>
            <a:ext cx="8352928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92875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38933"/>
              </p:ext>
            </p:extLst>
          </p:nvPr>
        </p:nvGraphicFramePr>
        <p:xfrm>
          <a:off x="395536" y="4378195"/>
          <a:ext cx="8352928" cy="229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38"/>
                <a:gridCol w="3867858"/>
                <a:gridCol w="1656184"/>
                <a:gridCol w="720080"/>
                <a:gridCol w="1512168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Belum 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Belum 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395536" y="4437112"/>
            <a:ext cx="8352928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290755"/>
              </p:ext>
            </p:extLst>
          </p:nvPr>
        </p:nvGraphicFramePr>
        <p:xfrm>
          <a:off x="395536" y="2492896"/>
          <a:ext cx="8352928" cy="1468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38"/>
                <a:gridCol w="3867858"/>
                <a:gridCol w="1656184"/>
                <a:gridCol w="720080"/>
                <a:gridCol w="1512168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desk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52928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069484"/>
              </p:ext>
            </p:extLst>
          </p:nvPr>
        </p:nvGraphicFramePr>
        <p:xfrm>
          <a:off x="395536" y="908720"/>
          <a:ext cx="8352928" cy="1468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38"/>
                <a:gridCol w="3867858"/>
                <a:gridCol w="1656184"/>
                <a:gridCol w="720080"/>
                <a:gridCol w="1512168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Data dan evaluasi terlampir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Belum dilengkapi sk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Data</a:t>
                      </a:r>
                      <a:r>
                        <a:rPr lang="id-ID" sz="1200" baseline="0" dirty="0" smtClean="0"/>
                        <a:t> terlampir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closed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44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M</a:t>
            </a:r>
            <a:r>
              <a:rPr lang="id-ID" altLang="en-US" sz="2400" b="1" dirty="0" smtClean="0"/>
              <a:t>alut</a:t>
            </a:r>
            <a:r>
              <a:rPr lang="en-US" altLang="en-US" sz="2400" b="1" dirty="0" smtClean="0"/>
              <a:t>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95536" y="2564904"/>
            <a:ext cx="8352928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24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8098"/>
          </a:xfrm>
          <a:solidFill>
            <a:srgbClr val="FFC000"/>
          </a:solidFill>
        </p:spPr>
        <p:txBody>
          <a:bodyPr/>
          <a:lstStyle/>
          <a:p>
            <a:r>
              <a:rPr lang="id-ID" dirty="0" smtClean="0"/>
              <a:t>EVALUASI UMUM LAPORAN PROVINSI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412776"/>
            <a:ext cx="9144000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68288" indent="-268288">
              <a:spcBef>
                <a:spcPts val="600"/>
              </a:spcBef>
              <a:buFont typeface="Arial" pitchFamily="34" charset="0"/>
              <a:buChar char="•"/>
            </a:pPr>
            <a:r>
              <a:rPr lang="id-ID" sz="2000" dirty="0" smtClean="0"/>
              <a:t>Pembentukan Tim IP4T sudah dilakukan di beberapa provinsi.  Contoh Provinsi yang sudah membentuk adalah Sulawesi Tenggara dan Kalimantan Selatan.  Untuk Provinsi Jawa Barat saat ini masih dalam bentuk Draft.</a:t>
            </a:r>
          </a:p>
          <a:p>
            <a:pPr marL="268288" indent="-268288">
              <a:spcBef>
                <a:spcPts val="600"/>
              </a:spcBef>
              <a:buFont typeface="Arial" pitchFamily="34" charset="0"/>
              <a:buChar char="•"/>
            </a:pPr>
            <a:r>
              <a:rPr lang="id-ID" sz="2000" dirty="0" smtClean="0"/>
              <a:t>Data perizinan pada umumnya sudah dilaporkan. </a:t>
            </a:r>
          </a:p>
          <a:p>
            <a:pPr marL="268288" indent="-268288">
              <a:spcBef>
                <a:spcPts val="600"/>
              </a:spcBef>
              <a:buFont typeface="Arial" pitchFamily="34" charset="0"/>
              <a:buChar char="•"/>
            </a:pPr>
            <a:r>
              <a:rPr lang="id-ID" sz="2000" dirty="0" smtClean="0"/>
              <a:t>Laporan pengelolaan hutan tingkat tapak dan pengelolaan hutan bersama masyarakat dalam bentuk HKM, HD dan Hutan Tanaman Rakyat umumnya sudah dilaporkan. </a:t>
            </a:r>
          </a:p>
          <a:p>
            <a:pPr marL="268288" indent="-268288">
              <a:spcBef>
                <a:spcPts val="600"/>
              </a:spcBef>
              <a:buFont typeface="Arial" pitchFamily="34" charset="0"/>
              <a:buChar char="•"/>
            </a:pPr>
            <a:r>
              <a:rPr lang="id-ID" sz="2000" dirty="0" smtClean="0"/>
              <a:t>Penyelesaian konflik masyarakat dengan menyediakan desk penyelesaian pada umumnya belum dilakukan oleh provinsi yang sudah meyerahkan laporan.</a:t>
            </a:r>
          </a:p>
          <a:p>
            <a:pPr marL="268288" indent="-268288">
              <a:spcBef>
                <a:spcPts val="600"/>
              </a:spcBef>
              <a:buFont typeface="Arial" pitchFamily="34" charset="0"/>
              <a:buChar char="•"/>
            </a:pPr>
            <a:r>
              <a:rPr lang="id-ID" sz="2000" dirty="0" smtClean="0"/>
              <a:t>Pelanggaran terkait perizinan di bidang kehutanan belum dilaporkan. Data mengenai terdapatnya hot spot/ kebakaran hutan telah dilaporkan oleh Kalimantan Barat</a:t>
            </a:r>
          </a:p>
        </p:txBody>
      </p:sp>
    </p:spTree>
    <p:extLst>
      <p:ext uri="{BB962C8B-B14F-4D97-AF65-F5344CB8AC3E}">
        <p14:creationId xmlns:p14="http://schemas.microsoft.com/office/powerpoint/2010/main" val="27369912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11"/>
          <p:cNvGrpSpPr>
            <a:grpSpLocks/>
          </p:cNvGrpSpPr>
          <p:nvPr/>
        </p:nvGrpSpPr>
        <p:grpSpPr bwMode="auto">
          <a:xfrm>
            <a:off x="0" y="622300"/>
            <a:ext cx="9144000" cy="6330950"/>
            <a:chOff x="0" y="622134"/>
            <a:chExt cx="9144000" cy="6330462"/>
          </a:xfrm>
        </p:grpSpPr>
        <p:pic>
          <p:nvPicPr>
            <p:cNvPr id="26630" name="Picture 3" descr="Picture1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622134"/>
              <a:ext cx="9144000" cy="6330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5867400" y="2971453"/>
              <a:ext cx="3276600" cy="1600077"/>
            </a:xfrm>
            <a:prstGeom prst="rect">
              <a:avLst/>
            </a:prstGeom>
            <a:solidFill>
              <a:srgbClr val="66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6627" name="Title 1"/>
          <p:cNvSpPr>
            <a:spLocks noGrp="1"/>
          </p:cNvSpPr>
          <p:nvPr>
            <p:ph type="ctrTitle"/>
          </p:nvPr>
        </p:nvSpPr>
        <p:spPr>
          <a:xfrm>
            <a:off x="2987675" y="1830388"/>
            <a:ext cx="6156325" cy="113982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id-ID" altLang="en-US" sz="6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TERIMAKASIH</a:t>
            </a:r>
            <a:endParaRPr lang="id-ID" altLang="en-US" sz="4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748" name="Subtitle 2"/>
          <p:cNvSpPr>
            <a:spLocks noGrp="1"/>
          </p:cNvSpPr>
          <p:nvPr>
            <p:ph type="subTitle" idx="1"/>
          </p:nvPr>
        </p:nvSpPr>
        <p:spPr>
          <a:xfrm>
            <a:off x="0" y="5486400"/>
            <a:ext cx="6516688" cy="603250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marL="265113" indent="-265113" algn="l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1800" b="1" i="1" dirty="0" smtClean="0"/>
              <a:t>Banyak pohon, banyak rejeki</a:t>
            </a:r>
          </a:p>
        </p:txBody>
      </p:sp>
      <p:sp>
        <p:nvSpPr>
          <p:cNvPr id="2662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A60A3DD1-E41D-40AA-A801-321A3251B5F5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46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806661"/>
              </p:ext>
            </p:extLst>
          </p:nvPr>
        </p:nvGraphicFramePr>
        <p:xfrm>
          <a:off x="179512" y="3861048"/>
          <a:ext cx="8856984" cy="1489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88"/>
                <a:gridCol w="4816204"/>
                <a:gridCol w="1440160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r>
                        <a:rPr lang="en-US" sz="1200" baseline="0" dirty="0" smtClean="0"/>
                        <a:t>ata IUPHHK-HA/HT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Terlampir</a:t>
                      </a:r>
                      <a:r>
                        <a:rPr lang="en-US" sz="1200" dirty="0" smtClean="0"/>
                        <a:t> (data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belum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diverifikasi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856984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016825"/>
              </p:ext>
            </p:extLst>
          </p:nvPr>
        </p:nvGraphicFramePr>
        <p:xfrm>
          <a:off x="179512" y="1037806"/>
          <a:ext cx="8856984" cy="2931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824536"/>
                <a:gridCol w="1440160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300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52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melampirkan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tabel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Renaksi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74384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47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ACEH</a:t>
            </a:r>
            <a:r>
              <a:rPr lang="id-ID" altLang="en-US" sz="3200" b="1" dirty="0" smtClean="0"/>
              <a:t> (BELUM MASUK)</a:t>
            </a:r>
            <a:endParaRPr lang="en-US" altLang="en-US" sz="3200" b="1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79512" y="3928717"/>
            <a:ext cx="8856984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98895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734158"/>
              </p:ext>
            </p:extLst>
          </p:nvPr>
        </p:nvGraphicFramePr>
        <p:xfrm>
          <a:off x="251520" y="3619261"/>
          <a:ext cx="8568952" cy="229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3683343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196294"/>
              </p:ext>
            </p:extLst>
          </p:nvPr>
        </p:nvGraphicFramePr>
        <p:xfrm>
          <a:off x="251520" y="2256288"/>
          <a:ext cx="8568952" cy="1468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i="1" dirty="0" smtClean="0">
                          <a:solidFill>
                            <a:srgbClr val="C00000"/>
                          </a:solidFill>
                        </a:rPr>
                        <a:t>desk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615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412094"/>
              </p:ext>
            </p:extLst>
          </p:nvPr>
        </p:nvGraphicFramePr>
        <p:xfrm>
          <a:off x="251520" y="908720"/>
          <a:ext cx="8568952" cy="1651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HKm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Terlampir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namun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dilengkapi</a:t>
                      </a:r>
                      <a:r>
                        <a:rPr lang="en-US" sz="1200" dirty="0" smtClean="0"/>
                        <a:t> data KPH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48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Aceh…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2323117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52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543645"/>
              </p:ext>
            </p:extLst>
          </p:nvPr>
        </p:nvGraphicFramePr>
        <p:xfrm>
          <a:off x="179512" y="4077072"/>
          <a:ext cx="8856984" cy="1651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88"/>
                <a:gridCol w="4816204"/>
                <a:gridCol w="1440160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Data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FF0000"/>
                          </a:solidFill>
                        </a:rPr>
                        <a:t>realisasi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FF0000"/>
                          </a:solidFill>
                        </a:rPr>
                        <a:t>pembayaran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 PSDH-DR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Kewajibanlan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dijelaskan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ditindaklanjuti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856984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946562"/>
              </p:ext>
            </p:extLst>
          </p:nvPr>
        </p:nvGraphicFramePr>
        <p:xfrm>
          <a:off x="179512" y="1037806"/>
          <a:ext cx="8856984" cy="3114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824536"/>
                <a:gridCol w="1440160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ditindaklanjuti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300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identifikasi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tenurial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diverifikasi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keabsahannya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52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baseline="0" dirty="0" err="1" smtClean="0"/>
                        <a:t>belum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ditindaklanjuti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menyurati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pemegang</a:t>
                      </a:r>
                      <a:r>
                        <a:rPr lang="en-US" sz="1200" baseline="0" dirty="0" smtClean="0"/>
                        <a:t> IPPKH)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74384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49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SUMATERA BARAT</a:t>
            </a:r>
            <a:r>
              <a:rPr lang="id-ID" altLang="en-US" sz="3200" b="1" dirty="0" smtClean="0"/>
              <a:t> (BELUM MASUK)</a:t>
            </a:r>
            <a:endParaRPr lang="en-US" altLang="en-US" sz="3200" b="1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79512" y="4144741"/>
            <a:ext cx="8856984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33214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 txBox="1">
            <a:spLocks/>
          </p:cNvSpPr>
          <p:nvPr/>
        </p:nvSpPr>
        <p:spPr bwMode="auto">
          <a:xfrm>
            <a:off x="0" y="2717800"/>
            <a:ext cx="9144000" cy="11430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id-ID" altLang="en-US" sz="4400" b="1">
                <a:latin typeface="Calibri" pitchFamily="34" charset="0"/>
              </a:rPr>
              <a:t>MEKANISME PELAPORAN</a:t>
            </a:r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B3A761BD-F107-4D83-8995-AEE00475A0D4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5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116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751620"/>
              </p:ext>
            </p:extLst>
          </p:nvPr>
        </p:nvGraphicFramePr>
        <p:xfrm>
          <a:off x="251520" y="3639845"/>
          <a:ext cx="8568952" cy="2474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ditindaklanjuti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proses </a:t>
                      </a:r>
                      <a:r>
                        <a:rPr lang="en-US" sz="1200" dirty="0" err="1" smtClean="0"/>
                        <a:t>pemutakhiran</a:t>
                      </a:r>
                      <a:r>
                        <a:rPr lang="en-US" sz="1200" dirty="0" smtClean="0"/>
                        <a:t> data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matrik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Renaksi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berupa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err="1" smtClean="0"/>
                        <a:t>Buku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Statistik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dilampirkan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3703927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436064"/>
              </p:ext>
            </p:extLst>
          </p:nvPr>
        </p:nvGraphicFramePr>
        <p:xfrm>
          <a:off x="251520" y="2276872"/>
          <a:ext cx="8568952" cy="1468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i="1" dirty="0" smtClean="0">
                          <a:solidFill>
                            <a:srgbClr val="C00000"/>
                          </a:solidFill>
                        </a:rPr>
                        <a:t>desk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ditindaklanjuti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615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ditindaklanjuti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479096"/>
              </p:ext>
            </p:extLst>
          </p:nvPr>
        </p:nvGraphicFramePr>
        <p:xfrm>
          <a:off x="251520" y="908720"/>
          <a:ext cx="8568952" cy="1468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Nagari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</a:t>
                      </a:r>
                      <a:r>
                        <a:rPr lang="en-US" sz="1200" baseline="0" dirty="0" smtClean="0"/>
                        <a:t> IUPHHK-HTR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PHBM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dilampirkan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Yang </a:t>
                      </a:r>
                      <a:r>
                        <a:rPr lang="en-US" sz="1200" dirty="0" err="1" smtClean="0"/>
                        <a:t>disampaikan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rekap</a:t>
                      </a:r>
                      <a:r>
                        <a:rPr lang="en-US" sz="1200" dirty="0" smtClean="0"/>
                        <a:t> data 2015</a:t>
                      </a:r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50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Sumbar</a:t>
            </a:r>
            <a:r>
              <a:rPr lang="en-US" altLang="en-US" sz="2400" b="1" dirty="0" smtClean="0"/>
              <a:t>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2343701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9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673420"/>
              </p:ext>
            </p:extLst>
          </p:nvPr>
        </p:nvGraphicFramePr>
        <p:xfrm>
          <a:off x="179512" y="3933056"/>
          <a:ext cx="8856984" cy="1651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88"/>
                <a:gridCol w="4816204"/>
                <a:gridCol w="1440160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baseline="0" dirty="0" err="1" smtClean="0"/>
                        <a:t>Berupa</a:t>
                      </a:r>
                      <a:r>
                        <a:rPr lang="en-US" sz="1200" baseline="0" dirty="0" smtClean="0"/>
                        <a:t> data IUPHHK-HT/HA/RE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surat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pengantar</a:t>
                      </a:r>
                      <a:r>
                        <a:rPr lang="en-US" sz="1200" dirty="0" smtClean="0"/>
                        <a:t>, data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diverifikasi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856984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681555"/>
              </p:ext>
            </p:extLst>
          </p:nvPr>
        </p:nvGraphicFramePr>
        <p:xfrm>
          <a:off x="179512" y="1037806"/>
          <a:ext cx="8856984" cy="3114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824536"/>
                <a:gridCol w="1440160"/>
                <a:gridCol w="648072"/>
                <a:gridCol w="1440160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surat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pengantar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300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52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</a:t>
                      </a:r>
                      <a:r>
                        <a:rPr lang="en-US" sz="1200" baseline="0" dirty="0" smtClean="0"/>
                        <a:t> IPPKH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perkebunan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Data </a:t>
                      </a:r>
                      <a:r>
                        <a:rPr lang="en-US" sz="1200" dirty="0" err="1" smtClean="0"/>
                        <a:t>terlampir</a:t>
                      </a:r>
                      <a:r>
                        <a:rPr lang="en-US" sz="1200" dirty="0" smtClean="0"/>
                        <a:t>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namun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diverifikasi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74384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  <a:p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51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RIAU</a:t>
            </a:r>
            <a:r>
              <a:rPr lang="id-ID" altLang="en-US" sz="3200" b="1" dirty="0"/>
              <a:t> (BELUM MASUK</a:t>
            </a:r>
            <a:r>
              <a:rPr lang="id-ID" altLang="en-US" sz="3200" b="1" dirty="0" smtClean="0"/>
              <a:t>)</a:t>
            </a:r>
            <a:endParaRPr lang="en-US" altLang="en-US" sz="32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79512" y="4000725"/>
            <a:ext cx="8856984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95031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723165"/>
              </p:ext>
            </p:extLst>
          </p:nvPr>
        </p:nvGraphicFramePr>
        <p:xfrm>
          <a:off x="251520" y="3639845"/>
          <a:ext cx="8568952" cy="229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surat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pengantar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3703927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576068"/>
              </p:ext>
            </p:extLst>
          </p:nvPr>
        </p:nvGraphicFramePr>
        <p:xfrm>
          <a:off x="251520" y="2276872"/>
          <a:ext cx="8568952" cy="1468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i="1" dirty="0" smtClean="0">
                          <a:solidFill>
                            <a:srgbClr val="C00000"/>
                          </a:solidFill>
                        </a:rPr>
                        <a:t>desk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surat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pengantar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615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204465"/>
              </p:ext>
            </p:extLst>
          </p:nvPr>
        </p:nvGraphicFramePr>
        <p:xfrm>
          <a:off x="251520" y="908720"/>
          <a:ext cx="8568952" cy="1651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surat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pengantar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52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Riau…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2343701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64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496072"/>
              </p:ext>
            </p:extLst>
          </p:nvPr>
        </p:nvGraphicFramePr>
        <p:xfrm>
          <a:off x="179512" y="3692485"/>
          <a:ext cx="8712968" cy="1651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824536"/>
                <a:gridCol w="1440160"/>
                <a:gridCol w="576064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II.30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pelaksanaan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kewajiban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keuangan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lainya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pemegang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izin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Pemutakhiran</a:t>
                      </a:r>
                      <a:r>
                        <a:rPr lang="en-US" sz="1200" baseline="0" dirty="0" smtClean="0"/>
                        <a:t> data IPPKH/TMKH, </a:t>
                      </a:r>
                      <a:r>
                        <a:rPr lang="en-US" sz="1200" baseline="0" dirty="0" err="1" smtClean="0"/>
                        <a:t>rakor</a:t>
                      </a:r>
                      <a:r>
                        <a:rPr lang="en-US" sz="1200" baseline="0" dirty="0" smtClean="0"/>
                        <a:t>, </a:t>
                      </a:r>
                      <a:r>
                        <a:rPr lang="en-US" sz="1200" baseline="0" dirty="0" err="1" smtClean="0"/>
                        <a:t>monev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dilampirkan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II.31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rekonsiliasi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perizinan</a:t>
                      </a:r>
                      <a:r>
                        <a:rPr lang="en-US" sz="1200" dirty="0" smtClean="0"/>
                        <a:t>: 1) </a:t>
                      </a:r>
                      <a:r>
                        <a:rPr lang="en-US" sz="1200" dirty="0" err="1" smtClean="0"/>
                        <a:t>produksi</a:t>
                      </a:r>
                      <a:r>
                        <a:rPr lang="en-US" sz="1200" dirty="0" smtClean="0"/>
                        <a:t>, 2) </a:t>
                      </a:r>
                      <a:r>
                        <a:rPr lang="en-US" sz="1200" dirty="0" err="1" smtClean="0"/>
                        <a:t>wilayah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konsesi</a:t>
                      </a:r>
                      <a:r>
                        <a:rPr lang="en-US" sz="1200" dirty="0" smtClean="0"/>
                        <a:t>, 3) </a:t>
                      </a:r>
                      <a:r>
                        <a:rPr lang="en-US" sz="1200" dirty="0" err="1" smtClean="0"/>
                        <a:t>kepemilikan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saham</a:t>
                      </a:r>
                      <a:r>
                        <a:rPr lang="en-US" sz="1200" dirty="0" smtClean="0"/>
                        <a:t>, 4)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r>
                        <a:rPr lang="en-US" sz="1200" dirty="0" smtClean="0"/>
                        <a:t> (PNBP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Pajak</a:t>
                      </a:r>
                      <a:r>
                        <a:rPr lang="en-US" sz="1200" dirty="0" smtClean="0"/>
                        <a:t>), 5) </a:t>
                      </a:r>
                      <a:r>
                        <a:rPr lang="en-US" sz="1200" dirty="0" err="1" smtClean="0"/>
                        <a:t>perlindungan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lingkungan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hidup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Belum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12968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 smtClean="0"/>
              <a:t>I. </a:t>
            </a:r>
            <a:r>
              <a:rPr lang="en-US" altLang="en-US" sz="1600" b="1" dirty="0" err="1" smtClean="0"/>
              <a:t>Penyelesaian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Pengukuhan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Kawasan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Hutan</a:t>
            </a:r>
            <a:r>
              <a:rPr lang="en-US" altLang="en-US" sz="1600" b="1" dirty="0" smtClean="0"/>
              <a:t>, </a:t>
            </a:r>
            <a:r>
              <a:rPr lang="en-US" altLang="en-US" sz="1600" b="1" dirty="0" err="1" smtClean="0"/>
              <a:t>Penataan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Ruang</a:t>
            </a:r>
            <a:r>
              <a:rPr lang="en-US" altLang="en-US" sz="1600" b="1" dirty="0" smtClean="0"/>
              <a:t> </a:t>
            </a:r>
            <a:r>
              <a:rPr lang="en-US" altLang="en-US" sz="1600" b="1" dirty="0" err="1" smtClean="0"/>
              <a:t>dan</a:t>
            </a:r>
            <a:r>
              <a:rPr lang="en-US" altLang="en-US" sz="1600" b="1" dirty="0" smtClean="0"/>
              <a:t> Wilayah </a:t>
            </a:r>
            <a:r>
              <a:rPr lang="en-US" altLang="en-US" sz="1600" b="1" dirty="0" err="1" smtClean="0"/>
              <a:t>Administratif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165278"/>
              </p:ext>
            </p:extLst>
          </p:nvPr>
        </p:nvGraphicFramePr>
        <p:xfrm>
          <a:off x="179512" y="1037806"/>
          <a:ext cx="8712968" cy="2748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824536"/>
                <a:gridCol w="1440160"/>
                <a:gridCol w="576064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I.11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Tim IP</a:t>
                      </a:r>
                      <a:r>
                        <a:rPr lang="id-ID" sz="12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T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daerah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mengumpulkan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penguasaan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tanah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lahan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peta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</a:t>
                      </a:r>
                      <a:r>
                        <a:rPr lang="en-US" sz="1200" dirty="0" smtClean="0"/>
                        <a:t>. </a:t>
                      </a:r>
                      <a:r>
                        <a:rPr lang="en-US" sz="1200" dirty="0" err="1" smtClean="0"/>
                        <a:t>Adat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Menunggu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juklak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KemenLHK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588147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I.15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evaluasi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hak-hak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atas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tanah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masyarakat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dalam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Menunggu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pembentukan</a:t>
                      </a:r>
                      <a:r>
                        <a:rPr lang="en-US" sz="1200" baseline="0" dirty="0" smtClean="0"/>
                        <a:t> Tim IP4T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52115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I.28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penggunaan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kawasan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kepentingan</a:t>
                      </a:r>
                      <a:r>
                        <a:rPr lang="en-US" sz="1200" dirty="0" smtClean="0"/>
                        <a:t> non </a:t>
                      </a:r>
                      <a:r>
                        <a:rPr lang="en-US" sz="1200" dirty="0" err="1" smtClean="0"/>
                        <a:t>kehutanan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pemenuhan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kewajibannya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baseline="0" dirty="0" smtClean="0"/>
                        <a:t>TMKH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IPPKH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Dokumen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dilampirkan</a:t>
                      </a:r>
                      <a:endParaRPr lang="en-US" sz="1200" dirty="0" smtClean="0"/>
                    </a:p>
                  </a:txBody>
                  <a:tcPr marT="45724" marB="45724"/>
                </a:tc>
              </a:tr>
              <a:tr h="474384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I.29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penertiban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penegakan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hukum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terhadap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penggunaan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kawasan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 yang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tidak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sesuai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prosedur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memenuhi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kewajiban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Berupa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penyuluhan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koordinasi</a:t>
                      </a:r>
                      <a:r>
                        <a:rPr lang="en-US" sz="1200" dirty="0" smtClean="0"/>
                        <a:t> dg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Perhutani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disertai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bukti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dokumen</a:t>
                      </a:r>
                      <a:endParaRPr lang="en-US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53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b="1" dirty="0" smtClean="0"/>
              <a:t>PROVINSI JAWA TIMUR</a:t>
            </a:r>
            <a:r>
              <a:rPr lang="id-ID" altLang="en-US" sz="3200" b="1" dirty="0" smtClean="0"/>
              <a:t> (BELUM MASUK)</a:t>
            </a:r>
            <a:endParaRPr lang="en-US" altLang="en-US" sz="3200" b="1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79512" y="3760154"/>
            <a:ext cx="8712968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II. </a:t>
            </a:r>
            <a:r>
              <a:rPr lang="fi-FI" altLang="en-US" sz="1600" b="1" dirty="0"/>
              <a:t>Penataan Perizinan Kehutanan dan Perkebunan</a:t>
            </a:r>
            <a:endParaRPr lang="en-US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32895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568802"/>
              </p:ext>
            </p:extLst>
          </p:nvPr>
        </p:nvGraphicFramePr>
        <p:xfrm>
          <a:off x="251520" y="3855869"/>
          <a:ext cx="8568952" cy="229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nn-NO" sz="1200" b="1" dirty="0" smtClean="0">
                          <a:solidFill>
                            <a:srgbClr val="C00000"/>
                          </a:solidFill>
                        </a:rPr>
                        <a:t>Inventarisasi data dan informasi </a:t>
                      </a:r>
                      <a:r>
                        <a:rPr lang="nn-NO" sz="1200" dirty="0" smtClean="0"/>
                        <a:t>daerah yang diperlukan dalam sistem informasi untuk perencanaan, pengelolaan, dan pengawasan di sektor kehutanan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Sudah</a:t>
                      </a:r>
                      <a:r>
                        <a:rPr lang="en-US" sz="1200" dirty="0" smtClean="0"/>
                        <a:t> (data NSDH</a:t>
                      </a:r>
                      <a:r>
                        <a:rPr lang="en-US" sz="1200" baseline="0" dirty="0" smtClean="0"/>
                        <a:t>)  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Dokumen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dilampirkan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VI.62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pemutakhiran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Neraca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data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inventarisasi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perizinan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penatausahaan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hasil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hutan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peredaran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kayu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pemba</a:t>
                      </a:r>
                      <a:r>
                        <a:rPr lang="id-ID" sz="1200" dirty="0" smtClean="0"/>
                        <a:t>ya</a:t>
                      </a:r>
                      <a:r>
                        <a:rPr lang="en-US" sz="1200" dirty="0" smtClean="0"/>
                        <a:t>ran </a:t>
                      </a:r>
                      <a:r>
                        <a:rPr lang="en-US" sz="1200" dirty="0" err="1" smtClean="0"/>
                        <a:t>kewajiban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tahap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penyempurnaan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VI.73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SDH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Perkebunan </a:t>
                      </a:r>
                      <a:r>
                        <a:rPr lang="en-US" sz="1200" dirty="0" err="1" smtClean="0"/>
                        <a:t>bagi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publik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UU KIP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penjelasan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dokumen</a:t>
                      </a:r>
                      <a:endParaRPr lang="en-US" sz="1200" dirty="0" smtClean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251520" y="3919951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/>
              <a:t>VI. </a:t>
            </a:r>
            <a:r>
              <a:rPr lang="fi-FI" altLang="en-US" sz="1600" b="1" dirty="0"/>
              <a:t>Membangun Sistem Pengendalian Anti Korupsi</a:t>
            </a:r>
            <a:endParaRPr lang="en-US" altLang="en-US" sz="1600" b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524399"/>
              </p:ext>
            </p:extLst>
          </p:nvPr>
        </p:nvGraphicFramePr>
        <p:xfrm>
          <a:off x="251520" y="2492896"/>
          <a:ext cx="8568952" cy="1468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47889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Menyediakan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i="1" dirty="0" smtClean="0">
                          <a:solidFill>
                            <a:srgbClr val="C00000"/>
                          </a:solidFill>
                        </a:rPr>
                        <a:t>desk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penyelesaian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membangun</a:t>
                      </a:r>
                      <a:r>
                        <a:rPr lang="en-US" sz="1200" dirty="0" smtClean="0"/>
                        <a:t> basis data </a:t>
                      </a:r>
                      <a:r>
                        <a:rPr lang="en-US" sz="1200" dirty="0" err="1" smtClean="0"/>
                        <a:t>informasi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tentang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sumber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alam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termasuk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melibatkan</a:t>
                      </a:r>
                      <a:r>
                        <a:rPr lang="en-US" sz="1200" dirty="0" smtClean="0"/>
                        <a:t> KPH)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Ada (</a:t>
                      </a:r>
                      <a:r>
                        <a:rPr lang="en-US" sz="1200" dirty="0" err="1" smtClean="0"/>
                        <a:t>rekap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konflik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tenurial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desk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analisis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status </a:t>
                      </a:r>
                      <a:r>
                        <a:rPr lang="en-US" sz="1200" baseline="0" dirty="0" err="1" smtClean="0"/>
                        <a:t>penyelesaian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615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IV.53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Menyusun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regulasi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mengenai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mekanisme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penanganan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konflik</a:t>
                      </a:r>
                      <a:r>
                        <a:rPr lang="en-US" sz="1200" dirty="0" smtClean="0"/>
                        <a:t> SDA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Belum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baru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tahap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konsep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kajian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288032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id-ID" altLang="en-US" sz="1600" b="1" dirty="0"/>
              <a:t>III. </a:t>
            </a:r>
            <a:r>
              <a:rPr lang="fi-FI" altLang="en-US" sz="1600" b="1" dirty="0"/>
              <a:t>Perluasan Wilayah Kelola Masyarakat</a:t>
            </a:r>
            <a:endParaRPr lang="en-US" altLang="en-US" sz="16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541306"/>
              </p:ext>
            </p:extLst>
          </p:nvPr>
        </p:nvGraphicFramePr>
        <p:xfrm>
          <a:off x="251520" y="908720"/>
          <a:ext cx="8568952" cy="1651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474511"/>
                <a:gridCol w="1574161"/>
                <a:gridCol w="648072"/>
                <a:gridCol w="1368152"/>
              </a:tblGrid>
              <a:tr h="37087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No.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Renaks</a:t>
                      </a:r>
                      <a:r>
                        <a:rPr lang="en-US" sz="1200" dirty="0" err="1" smtClean="0"/>
                        <a:t>i</a:t>
                      </a:r>
                      <a:endParaRPr lang="en-US" sz="1200" dirty="0" smtClean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Hasil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Verifikasi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Keterangan</a:t>
                      </a:r>
                      <a:endParaRPr lang="en-US" sz="1200" dirty="0"/>
                    </a:p>
                  </a:txBody>
                  <a:tcPr marT="45724" marB="45724" anchor="ctr"/>
                </a:tc>
              </a:tr>
              <a:tr h="62291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III.42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pengumpulan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evaluasi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terhadap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pengelolaan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hutan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tingkat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tapak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oleh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masyarakat</a:t>
                      </a:r>
                      <a:r>
                        <a:rPr lang="en-US" sz="1200" dirty="0" smtClean="0"/>
                        <a:t> (KPH, </a:t>
                      </a:r>
                      <a:r>
                        <a:rPr lang="en-US" sz="1200" dirty="0" err="1" smtClean="0"/>
                        <a:t>usulan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pencadangan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HTR)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Dipertanyakan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apakah</a:t>
                      </a:r>
                      <a:r>
                        <a:rPr lang="en-US" sz="1200" dirty="0" smtClean="0"/>
                        <a:t> di </a:t>
                      </a:r>
                      <a:r>
                        <a:rPr lang="en-US" sz="1200" dirty="0" err="1" smtClean="0"/>
                        <a:t>Jatim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 KPH?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Berdasarkan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matrik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renaksi</a:t>
                      </a:r>
                      <a:r>
                        <a:rPr lang="en-US" sz="1200" baseline="0" dirty="0" smtClean="0"/>
                        <a:t>: d</a:t>
                      </a:r>
                      <a:r>
                        <a:rPr lang="en-US" sz="1200" dirty="0" smtClean="0"/>
                        <a:t>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Jatim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err="1" smtClean="0"/>
                        <a:t>bisa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HKm</a:t>
                      </a:r>
                      <a:r>
                        <a:rPr lang="en-US" sz="1200" baseline="0" dirty="0" smtClean="0"/>
                        <a:t>, HD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HTR.</a:t>
                      </a:r>
                      <a:endParaRPr lang="en-US" sz="1200" dirty="0"/>
                    </a:p>
                  </a:txBody>
                  <a:tcPr marT="45724" marB="45724"/>
                </a:tc>
              </a:tr>
              <a:tr h="414872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III.47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Melakukan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pengajuan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00000"/>
                          </a:solidFill>
                        </a:rPr>
                        <a:t>izin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200" dirty="0" err="1" smtClean="0"/>
                        <a:t>HKm</a:t>
                      </a:r>
                      <a:r>
                        <a:rPr lang="en-US" sz="1200" dirty="0" smtClean="0"/>
                        <a:t>, HD,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HTR</a:t>
                      </a:r>
                      <a:endParaRPr lang="en-US" sz="12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relevan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Closed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Jatim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tidak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err="1" smtClean="0"/>
                        <a:t>bisa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HKm</a:t>
                      </a:r>
                      <a:r>
                        <a:rPr lang="en-US" sz="1200" baseline="0" dirty="0" smtClean="0"/>
                        <a:t>, HD </a:t>
                      </a:r>
                      <a:r>
                        <a:rPr lang="en-US" sz="1200" baseline="0" dirty="0" err="1" smtClean="0"/>
                        <a:t>dan</a:t>
                      </a:r>
                      <a:r>
                        <a:rPr lang="en-US" sz="1200" baseline="0" dirty="0" smtClean="0"/>
                        <a:t> HTR)</a:t>
                      </a:r>
                      <a:endParaRPr lang="en-US" sz="1200" dirty="0"/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1743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3EC2A583-BC75-4010-B407-DC2E6A9419B7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54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6632"/>
            <a:ext cx="9142413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altLang="en-US" sz="2400" b="1" dirty="0" err="1" smtClean="0"/>
              <a:t>Lanjutan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Provinsi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Jatim</a:t>
            </a:r>
            <a:r>
              <a:rPr lang="en-US" altLang="en-US" sz="2400" b="1" dirty="0" smtClean="0"/>
              <a:t>…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2559725"/>
            <a:ext cx="8568952" cy="2880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d-ID" altLang="en-US" sz="1600" b="1" dirty="0">
                <a:latin typeface="Calibri" pitchFamily="34" charset="0"/>
              </a:rPr>
              <a:t>IV. </a:t>
            </a:r>
            <a:r>
              <a:rPr lang="fi-FI" altLang="en-US" sz="1600" b="1" dirty="0">
                <a:latin typeface="Calibri" pitchFamily="34" charset="0"/>
              </a:rPr>
              <a:t>Penyelesaian Konflik Kawasan Hutan</a:t>
            </a:r>
            <a:endParaRPr lang="en-US" alt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40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720725"/>
          </a:xfrm>
        </p:spPr>
        <p:txBody>
          <a:bodyPr/>
          <a:lstStyle/>
          <a:p>
            <a:r>
              <a:rPr lang="id-ID" altLang="en-US" sz="2400" b="1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Mekanisme dan Jadwal </a:t>
            </a:r>
            <a:r>
              <a:rPr lang="en-US" altLang="en-US" sz="2400" b="1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Pelaporan </a:t>
            </a:r>
            <a:endParaRPr lang="id-ID" altLang="en-US" sz="2400" b="1" smtClean="0"/>
          </a:p>
        </p:txBody>
      </p:sp>
      <p:graphicFrame>
        <p:nvGraphicFramePr>
          <p:cNvPr id="3" name="Diagram 2"/>
          <p:cNvGraphicFramePr/>
          <p:nvPr/>
        </p:nvGraphicFramePr>
        <p:xfrm>
          <a:off x="323528" y="3501008"/>
          <a:ext cx="8640960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179512" y="1124744"/>
          <a:ext cx="8352928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3527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229600" cy="1143000"/>
          </a:xfrm>
        </p:spPr>
        <p:txBody>
          <a:bodyPr/>
          <a:lstStyle/>
          <a:p>
            <a:r>
              <a:rPr lang="id-ID" altLang="en-US" sz="2400" b="1" smtClean="0"/>
              <a:t>PROVINSI YANG SUDAH MENYAMPAIKAN LAPORAN TAHAP I</a:t>
            </a:r>
          </a:p>
        </p:txBody>
      </p:sp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1116013" y="1989138"/>
            <a:ext cx="6264275" cy="354012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2313" indent="-722313">
              <a:buFont typeface="Calibri" pitchFamily="34" charset="0"/>
              <a:buAutoNum type="arabicPeriod"/>
            </a:pPr>
            <a:r>
              <a:rPr lang="id-ID" altLang="en-US" sz="2800" b="1"/>
              <a:t>ACEH</a:t>
            </a:r>
          </a:p>
          <a:p>
            <a:pPr marL="722313" indent="-722313">
              <a:buFont typeface="Calibri" pitchFamily="34" charset="0"/>
              <a:buAutoNum type="arabicPeriod"/>
            </a:pPr>
            <a:r>
              <a:rPr lang="id-ID" altLang="en-US" sz="2800" b="1"/>
              <a:t>RIAU</a:t>
            </a:r>
          </a:p>
          <a:p>
            <a:pPr marL="722313" indent="-722313">
              <a:buFont typeface="Calibri" pitchFamily="34" charset="0"/>
              <a:buAutoNum type="arabicPeriod"/>
            </a:pPr>
            <a:r>
              <a:rPr lang="id-ID" altLang="en-US" sz="2800" b="1"/>
              <a:t>BANGKA BELITUNG</a:t>
            </a:r>
          </a:p>
          <a:p>
            <a:pPr marL="722313" indent="-722313">
              <a:buFont typeface="Calibri" pitchFamily="34" charset="0"/>
              <a:buAutoNum type="arabicPeriod"/>
            </a:pPr>
            <a:r>
              <a:rPr lang="id-ID" altLang="en-US" sz="2800" b="1"/>
              <a:t>LAMPUNG</a:t>
            </a:r>
          </a:p>
          <a:p>
            <a:pPr marL="722313" indent="-722313">
              <a:buFont typeface="Calibri" pitchFamily="34" charset="0"/>
              <a:buAutoNum type="arabicPeriod"/>
            </a:pPr>
            <a:r>
              <a:rPr lang="id-ID" altLang="en-US" sz="2800" b="1"/>
              <a:t>BANTEN</a:t>
            </a:r>
          </a:p>
          <a:p>
            <a:pPr marL="722313" indent="-722313">
              <a:buFont typeface="Calibri" pitchFamily="34" charset="0"/>
              <a:buAutoNum type="arabicPeriod"/>
            </a:pPr>
            <a:r>
              <a:rPr lang="id-ID" altLang="en-US" sz="2800" b="1"/>
              <a:t>JAWA TENGAH</a:t>
            </a:r>
          </a:p>
          <a:p>
            <a:pPr marL="722313" indent="-722313">
              <a:buFont typeface="Calibri" pitchFamily="34" charset="0"/>
              <a:buAutoNum type="arabicPeriod"/>
            </a:pPr>
            <a:r>
              <a:rPr lang="id-ID" altLang="en-US" sz="2800" b="1"/>
              <a:t>SULAWESI TENGGARA</a:t>
            </a:r>
          </a:p>
          <a:p>
            <a:pPr marL="722313" indent="-722313">
              <a:buFont typeface="Calibri" pitchFamily="34" charset="0"/>
              <a:buAutoNum type="arabicPeriod"/>
            </a:pPr>
            <a:r>
              <a:rPr lang="id-ID" altLang="en-US" sz="2800" b="1"/>
              <a:t>SULAWESI BARAT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5E6F3E5B-9A71-40B9-B8A6-13AB5819016B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7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03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en-US" sz="3600" b="1" smtClean="0"/>
              <a:t>LAPORAN PROVINSI YANG SUDAH MASUK (Tambahan)</a:t>
            </a:r>
            <a:endParaRPr lang="id-ID" altLang="en-US" sz="3600" smtClean="0"/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1116013" y="1989138"/>
            <a:ext cx="6264275" cy="354012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2313" indent="-722313">
              <a:buFont typeface="Calibri" pitchFamily="34" charset="0"/>
              <a:buAutoNum type="arabicPeriod" startAt="9"/>
            </a:pPr>
            <a:r>
              <a:rPr lang="id-ID" altLang="en-US" sz="2800" b="1"/>
              <a:t>SUMATERA UTARA</a:t>
            </a:r>
          </a:p>
          <a:p>
            <a:pPr marL="722313" indent="-722313">
              <a:buFont typeface="Calibri" pitchFamily="34" charset="0"/>
              <a:buAutoNum type="arabicPeriod" startAt="9"/>
            </a:pPr>
            <a:r>
              <a:rPr lang="id-ID" altLang="en-US" sz="2800" b="1"/>
              <a:t>SUMATERA BARAT</a:t>
            </a:r>
          </a:p>
          <a:p>
            <a:pPr marL="722313" indent="-722313">
              <a:buFont typeface="Calibri" pitchFamily="34" charset="0"/>
              <a:buAutoNum type="arabicPeriod" startAt="9"/>
            </a:pPr>
            <a:r>
              <a:rPr lang="id-ID" altLang="en-US" sz="2800" b="1"/>
              <a:t>SUMATERA SELATAN</a:t>
            </a:r>
          </a:p>
          <a:p>
            <a:pPr marL="722313" indent="-722313">
              <a:buFont typeface="Calibri" pitchFamily="34" charset="0"/>
              <a:buAutoNum type="arabicPeriod" startAt="9"/>
            </a:pPr>
            <a:r>
              <a:rPr lang="id-ID" altLang="en-US" sz="2800" b="1"/>
              <a:t>JAWA BARAT</a:t>
            </a:r>
          </a:p>
          <a:p>
            <a:pPr marL="722313" indent="-722313">
              <a:buFont typeface="Calibri" pitchFamily="34" charset="0"/>
              <a:buAutoNum type="arabicPeriod" startAt="9"/>
            </a:pPr>
            <a:r>
              <a:rPr lang="id-ID" altLang="en-US" sz="2800" b="1"/>
              <a:t>JAWA TIMUR</a:t>
            </a:r>
          </a:p>
          <a:p>
            <a:pPr marL="722313" indent="-722313">
              <a:buFont typeface="Calibri" pitchFamily="34" charset="0"/>
              <a:buAutoNum type="arabicPeriod" startAt="9"/>
            </a:pPr>
            <a:r>
              <a:rPr lang="id-ID" altLang="en-US" sz="2800" b="1"/>
              <a:t>KALIMANTAN SELATAN</a:t>
            </a:r>
          </a:p>
          <a:p>
            <a:pPr marL="722313" indent="-722313">
              <a:buFont typeface="Calibri" pitchFamily="34" charset="0"/>
              <a:buAutoNum type="arabicPeriod" startAt="9"/>
            </a:pPr>
            <a:r>
              <a:rPr lang="id-ID" altLang="en-US" sz="2800" b="1"/>
              <a:t>SULAWESI TENGAH</a:t>
            </a:r>
          </a:p>
          <a:p>
            <a:pPr marL="722313" indent="-722313">
              <a:buFont typeface="Calibri" pitchFamily="34" charset="0"/>
              <a:buAutoNum type="arabicPeriod" startAt="9"/>
            </a:pPr>
            <a:r>
              <a:rPr lang="id-ID" altLang="en-US" sz="2800" b="1"/>
              <a:t>KALIMANTAN TIMUR</a:t>
            </a: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628063" y="6477000"/>
            <a:ext cx="514350" cy="381000"/>
          </a:xfr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defTabSz="455613">
              <a:tabLst>
                <a:tab pos="0" algn="l"/>
                <a:tab pos="911225" algn="l"/>
                <a:tab pos="1824038" algn="l"/>
                <a:tab pos="2736850" algn="l"/>
                <a:tab pos="3649663" algn="l"/>
                <a:tab pos="4562475" algn="l"/>
                <a:tab pos="5473700" algn="l"/>
                <a:tab pos="6386513" algn="l"/>
                <a:tab pos="7299325" algn="l"/>
                <a:tab pos="8212138" algn="l"/>
                <a:tab pos="9124950" algn="l"/>
                <a:tab pos="10036175" algn="l"/>
              </a:tabLst>
            </a:pPr>
            <a:fld id="{05AA3D10-8367-465D-A719-CC1BF64ADB76}" type="slidenum">
              <a:rPr lang="en-US" altLang="en-US">
                <a:solidFill>
                  <a:srgbClr val="000000"/>
                </a:solidFill>
                <a:latin typeface="Arial" charset="0"/>
                <a:ea typeface="SimSun" pitchFamily="2" charset="-122"/>
              </a:rPr>
              <a:pPr algn="ctr" defTabSz="455613">
                <a:tabLst>
                  <a:tab pos="0" algn="l"/>
                  <a:tab pos="911225" algn="l"/>
                  <a:tab pos="1824038" algn="l"/>
                  <a:tab pos="2736850" algn="l"/>
                  <a:tab pos="3649663" algn="l"/>
                  <a:tab pos="4562475" algn="l"/>
                  <a:tab pos="5473700" algn="l"/>
                  <a:tab pos="6386513" algn="l"/>
                  <a:tab pos="7299325" algn="l"/>
                  <a:tab pos="8212138" algn="l"/>
                  <a:tab pos="9124950" algn="l"/>
                  <a:tab pos="10036175" algn="l"/>
                </a:tabLst>
              </a:pPr>
              <a:t>8</a:t>
            </a:fld>
            <a:endParaRPr lang="en-US" altLang="en-US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113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1143000"/>
          </a:xfrm>
          <a:solidFill>
            <a:srgbClr val="FFFF00"/>
          </a:solidFill>
        </p:spPr>
        <p:txBody>
          <a:bodyPr/>
          <a:lstStyle/>
          <a:p>
            <a:r>
              <a:rPr lang="id-ID" altLang="en-US" sz="3600" b="1" dirty="0" smtClean="0"/>
              <a:t>PROVINSI YANG SUDAH MENYAMPAIKAN LAPORAN &gt; TAHAP II</a:t>
            </a:r>
          </a:p>
        </p:txBody>
      </p:sp>
      <p:sp>
        <p:nvSpPr>
          <p:cNvPr id="23555" name="TextBox 2"/>
          <p:cNvSpPr txBox="1">
            <a:spLocks noChangeArrowheads="1"/>
          </p:cNvSpPr>
          <p:nvPr/>
        </p:nvSpPr>
        <p:spPr bwMode="auto">
          <a:xfrm>
            <a:off x="0" y="1412776"/>
            <a:ext cx="9144000" cy="674030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63638" indent="-623888">
              <a:buFont typeface="Calibri" pitchFamily="34" charset="0"/>
              <a:buAutoNum type="arabicPeriod"/>
            </a:pPr>
            <a:r>
              <a:rPr lang="id-ID" altLang="en-US" sz="2400" b="1" dirty="0" smtClean="0"/>
              <a:t>JAMBI</a:t>
            </a:r>
          </a:p>
          <a:p>
            <a:pPr marL="1163638" indent="-623888">
              <a:buFont typeface="Calibri" pitchFamily="34" charset="0"/>
              <a:buAutoNum type="arabicPeriod"/>
            </a:pPr>
            <a:r>
              <a:rPr lang="id-ID" altLang="en-US" sz="2400" b="1" dirty="0" smtClean="0"/>
              <a:t>BENGKULU</a:t>
            </a:r>
          </a:p>
          <a:p>
            <a:pPr marL="1163638" indent="-623888">
              <a:buFont typeface="Calibri" pitchFamily="34" charset="0"/>
              <a:buAutoNum type="arabicPeriod"/>
            </a:pPr>
            <a:r>
              <a:rPr lang="id-ID" altLang="en-US" sz="2400" b="1" dirty="0"/>
              <a:t>SUMATERA </a:t>
            </a:r>
            <a:r>
              <a:rPr lang="id-ID" altLang="en-US" sz="2400" b="1" dirty="0" smtClean="0"/>
              <a:t>SELATAN</a:t>
            </a:r>
          </a:p>
          <a:p>
            <a:pPr marL="1163638" indent="-623888">
              <a:buFont typeface="Calibri" pitchFamily="34" charset="0"/>
              <a:buAutoNum type="arabicPeriod"/>
            </a:pPr>
            <a:r>
              <a:rPr lang="id-ID" altLang="en-US" sz="2400" b="1" dirty="0"/>
              <a:t>BANGKA </a:t>
            </a:r>
            <a:r>
              <a:rPr lang="id-ID" altLang="en-US" sz="2400" b="1" dirty="0" smtClean="0"/>
              <a:t>BELITUNG</a:t>
            </a:r>
          </a:p>
          <a:p>
            <a:pPr marL="1163638" indent="-623888">
              <a:buFont typeface="Calibri" pitchFamily="34" charset="0"/>
              <a:buAutoNum type="arabicPeriod"/>
            </a:pPr>
            <a:r>
              <a:rPr lang="id-ID" altLang="en-US" sz="2400" b="1" dirty="0"/>
              <a:t>KALIMANTAN BARAT</a:t>
            </a:r>
          </a:p>
          <a:p>
            <a:pPr marL="1163638" indent="-623888">
              <a:buFont typeface="Calibri" pitchFamily="34" charset="0"/>
              <a:buAutoNum type="arabicPeriod"/>
            </a:pPr>
            <a:r>
              <a:rPr lang="id-ID" altLang="en-US" sz="2400" b="1" dirty="0" smtClean="0"/>
              <a:t>KALIMANTAN TENGAH</a:t>
            </a:r>
          </a:p>
          <a:p>
            <a:pPr marL="1163638" indent="-623888">
              <a:buFont typeface="Calibri" pitchFamily="34" charset="0"/>
              <a:buAutoNum type="arabicPeriod"/>
            </a:pPr>
            <a:r>
              <a:rPr lang="id-ID" altLang="en-US" sz="2400" b="1" dirty="0" smtClean="0"/>
              <a:t>KALIMANTAN SELATAN</a:t>
            </a:r>
            <a:endParaRPr lang="id-ID" altLang="en-US" sz="2400" b="1" dirty="0"/>
          </a:p>
          <a:p>
            <a:pPr marL="1163638" indent="-623888">
              <a:buFont typeface="Calibri" pitchFamily="34" charset="0"/>
              <a:buAutoNum type="arabicPeriod"/>
            </a:pPr>
            <a:r>
              <a:rPr lang="id-ID" altLang="en-US" sz="2400" b="1" dirty="0"/>
              <a:t>JAWA TENGAH</a:t>
            </a:r>
          </a:p>
          <a:p>
            <a:pPr marL="1163638" indent="-623888">
              <a:buFont typeface="Calibri" pitchFamily="34" charset="0"/>
              <a:buAutoNum type="arabicPeriod"/>
            </a:pPr>
            <a:r>
              <a:rPr lang="id-ID" altLang="en-US" sz="2400" b="1" dirty="0" smtClean="0"/>
              <a:t>JAWA BARAT</a:t>
            </a:r>
            <a:endParaRPr lang="id-ID" altLang="en-US" sz="2400" b="1" dirty="0"/>
          </a:p>
          <a:p>
            <a:pPr marL="1163638" indent="-623888">
              <a:buFont typeface="Calibri" pitchFamily="34" charset="0"/>
              <a:buAutoNum type="arabicPeriod"/>
            </a:pPr>
            <a:r>
              <a:rPr lang="id-ID" altLang="en-US" sz="2400" b="1" dirty="0" smtClean="0"/>
              <a:t>SULAWESI </a:t>
            </a:r>
            <a:r>
              <a:rPr lang="id-ID" altLang="en-US" sz="2400" b="1" dirty="0"/>
              <a:t>TENGAH</a:t>
            </a:r>
          </a:p>
          <a:p>
            <a:pPr marL="1163638" indent="-623888">
              <a:buFont typeface="Calibri" pitchFamily="34" charset="0"/>
              <a:buAutoNum type="arabicPeriod"/>
            </a:pPr>
            <a:r>
              <a:rPr lang="id-ID" altLang="en-US" sz="2400" b="1" dirty="0" smtClean="0"/>
              <a:t>SULAWESI TENGGARA</a:t>
            </a:r>
          </a:p>
          <a:p>
            <a:pPr marL="1163638" indent="-623888">
              <a:buFont typeface="Calibri" pitchFamily="34" charset="0"/>
              <a:buAutoNum type="arabicPeriod"/>
            </a:pPr>
            <a:r>
              <a:rPr lang="id-ID" altLang="en-US" sz="2400" b="1" dirty="0" smtClean="0"/>
              <a:t>SULAWESI BARAT</a:t>
            </a:r>
          </a:p>
          <a:p>
            <a:pPr marL="1163638" indent="-623888">
              <a:buFont typeface="Calibri" pitchFamily="34" charset="0"/>
              <a:buAutoNum type="arabicPeriod"/>
            </a:pPr>
            <a:r>
              <a:rPr lang="id-ID" altLang="en-US" sz="2400" b="1" dirty="0" smtClean="0"/>
              <a:t>MALUKU UTARA</a:t>
            </a:r>
          </a:p>
          <a:p>
            <a:pPr marL="1163638" indent="-623888">
              <a:buFont typeface="Calibri" pitchFamily="34" charset="0"/>
              <a:buAutoNum type="arabicPeriod"/>
            </a:pPr>
            <a:r>
              <a:rPr lang="id-ID" altLang="en-US" sz="2400" b="1" dirty="0" smtClean="0"/>
              <a:t>SUMATERA UTARA</a:t>
            </a:r>
          </a:p>
          <a:p>
            <a:pPr marL="1163638" indent="-623888">
              <a:buFont typeface="Calibri" pitchFamily="34" charset="0"/>
              <a:buAutoNum type="arabicPeriod"/>
            </a:pPr>
            <a:r>
              <a:rPr lang="id-ID" altLang="en-US" sz="2400" b="1" dirty="0" smtClean="0"/>
              <a:t>LAMPUNG</a:t>
            </a:r>
          </a:p>
          <a:p>
            <a:pPr marL="539750"/>
            <a:endParaRPr lang="id-ID" altLang="en-US" sz="2400" b="1" dirty="0"/>
          </a:p>
          <a:p>
            <a:pPr marL="1163638" indent="-623888">
              <a:buFont typeface="Calibri" pitchFamily="34" charset="0"/>
              <a:buAutoNum type="arabicPeriod"/>
            </a:pPr>
            <a:endParaRPr lang="id-ID" altLang="en-US" sz="2400" b="1" dirty="0" smtClean="0"/>
          </a:p>
          <a:p>
            <a:pPr marL="1163638" indent="-623888">
              <a:buFont typeface="Calibri" pitchFamily="34" charset="0"/>
              <a:buAutoNum type="arabicPeriod"/>
            </a:pPr>
            <a:endParaRPr lang="id-ID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3620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6860</TotalTime>
  <Words>9167</Words>
  <Application>Microsoft Office PowerPoint</Application>
  <PresentationFormat>On-screen Show (4:3)</PresentationFormat>
  <Paragraphs>1837</Paragraphs>
  <Slides>54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PowerPoint Presentation</vt:lpstr>
      <vt:lpstr>Sifat Kegiatan</vt:lpstr>
      <vt:lpstr>PowerPoint Presentation</vt:lpstr>
      <vt:lpstr>Peranan Kementerian LHK dalam GNPSDA </vt:lpstr>
      <vt:lpstr>PowerPoint Presentation</vt:lpstr>
      <vt:lpstr>Mekanisme dan Jadwal Pelaporan </vt:lpstr>
      <vt:lpstr>PROVINSI YANG SUDAH MENYAMPAIKAN LAPORAN TAHAP I</vt:lpstr>
      <vt:lpstr>LAPORAN PROVINSI YANG SUDAH MASUK (Tambahan)</vt:lpstr>
      <vt:lpstr>PROVINSI YANG SUDAH MENYAMPAIKAN LAPORAN &gt; TAHAP II</vt:lpstr>
      <vt:lpstr>Rekapitulasi Hasil Verifikasi  Rencana Aksi Pemerintah Daerah  Sektor Kehutanan</vt:lpstr>
      <vt:lpstr>SUMATERA</vt:lpstr>
      <vt:lpstr>I. Penyelesaian Pengukuhan Kawasan Hutan, Penataan Ruang dan Wilayah Administratif</vt:lpstr>
      <vt:lpstr>III. Perluasan Wilayah Kelola Masyarakat</vt:lpstr>
      <vt:lpstr>I. Penyelesaian Pengukuhan Kawasan Hutan, Penataan Ruang dan Wilayah Administratif</vt:lpstr>
      <vt:lpstr>III. Perluasan Wilayah Kelola Masyarakat</vt:lpstr>
      <vt:lpstr>I. Penyelesaian Pengukuhan Kawasan Hutan, Penataan Ruang dan Wilayah Administratif</vt:lpstr>
      <vt:lpstr>III. Perluasan Wilayah Kelola Masyarakat</vt:lpstr>
      <vt:lpstr>I. Penyelesaian Pengukuhan Kawasan Hutan, Penataan Ruang dan Wilayah Administratif</vt:lpstr>
      <vt:lpstr>III. Perluasan Wilayah Kelola Masyarakat</vt:lpstr>
      <vt:lpstr>I. Penyelesaian Pengukuhan Kawasan Hutan, Penataan Ruang dan Wilayah Administratif</vt:lpstr>
      <vt:lpstr>III. Perluasan Wilayah Kelola Masyarakat</vt:lpstr>
      <vt:lpstr>I. Penyelesaian Pengukuhan Kawasan Hutan, Penataan Ruang dan Wilayah Administratif</vt:lpstr>
      <vt:lpstr>III. Perluasan Wilayah Kelola Masyarakat</vt:lpstr>
      <vt:lpstr>JAWA</vt:lpstr>
      <vt:lpstr>I. Penyelesaian Pengukuhan Kawasan Hutan, Penataan Ruang dan Wilayah Administratif</vt:lpstr>
      <vt:lpstr>III. Perluasan Wilayah Kelola Masyarakat</vt:lpstr>
      <vt:lpstr>I. Penyelesaian Pengukuhan Kawasan Hutan, Penataan Ruang dan Wilayah Administratif</vt:lpstr>
      <vt:lpstr>III. Perluasan Wilayah Kelola Masyarakat</vt:lpstr>
      <vt:lpstr>KALIMANTAN</vt:lpstr>
      <vt:lpstr>I. Penyelesaian Pengukuhan Kawasan Hutan, Penataan Ruang dan Wilayah Administratif</vt:lpstr>
      <vt:lpstr>III. Perluasan Wilayah Kelola Masyarakat</vt:lpstr>
      <vt:lpstr>I. Penyelesaian Pengukuhan Kawasan Hutan, Penataan Ruang dan Wilayah Administratif</vt:lpstr>
      <vt:lpstr>III. Perluasan Wilayah Kelola Masyarakat</vt:lpstr>
      <vt:lpstr>I. Penyelesaian Pengukuhan Kawasan Hutan, Penataan Ruang dan Wilayah Administratif</vt:lpstr>
      <vt:lpstr>III. Perluasan Wilayah Kelola Masyarakat</vt:lpstr>
      <vt:lpstr>SULAWESI</vt:lpstr>
      <vt:lpstr>I. Penyelesaian Pengukuhan Kawasan Hutan, Penataan Ruang dan Wilayah Administratif</vt:lpstr>
      <vt:lpstr>III. Perluasan Wilayah Kelola Masyarakat</vt:lpstr>
      <vt:lpstr>I. Penyelesaian Pengukuhan Kawasan Hutan, Penataan Ruang dan Wilayah Administratif</vt:lpstr>
      <vt:lpstr>III. Perluasan Wilayah Kelola Masyarakat</vt:lpstr>
      <vt:lpstr>I. Penyelesaian Pengukuhan Kawasan Hutan, Penataan Ruang dan Wilayah Administratif</vt:lpstr>
      <vt:lpstr>III. Perluasan Wilayah Kelola Masyarakat</vt:lpstr>
      <vt:lpstr>I. Penyelesaian Pengukuhan Kawasan Hutan, Penataan Ruang dan Wilayah Administratif</vt:lpstr>
      <vt:lpstr>III. Perluasan Wilayah Kelola Masyarakat</vt:lpstr>
      <vt:lpstr>EVALUASI UMUM LAPORAN PROVINSI</vt:lpstr>
      <vt:lpstr>TERIMAKASIH</vt:lpstr>
      <vt:lpstr>I. Penyelesaian Pengukuhan Kawasan Hutan, Penataan Ruang dan Wilayah Administratif</vt:lpstr>
      <vt:lpstr>III. Perluasan Wilayah Kelola Masyarakat</vt:lpstr>
      <vt:lpstr>I. Penyelesaian Pengukuhan Kawasan Hutan, Penataan Ruang dan Wilayah Administratif</vt:lpstr>
      <vt:lpstr>III. Perluasan Wilayah Kelola Masyarakat</vt:lpstr>
      <vt:lpstr>I. Penyelesaian Pengukuhan Kawasan Hutan, Penataan Ruang dan Wilayah Administratif</vt:lpstr>
      <vt:lpstr>III. Perluasan Wilayah Kelola Masyarakat</vt:lpstr>
      <vt:lpstr>I. Penyelesaian Pengukuhan Kawasan Hutan, Penataan Ruang dan Wilayah Administratif</vt:lpstr>
      <vt:lpstr>III. Perluasan Wilayah Kelola Masyarakat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Wiwiek Eko Safitri</dc:creator>
  <cp:lastModifiedBy>HP</cp:lastModifiedBy>
  <cp:revision>441</cp:revision>
  <cp:lastPrinted>2015-09-28T09:40:48Z</cp:lastPrinted>
  <dcterms:created xsi:type="dcterms:W3CDTF">2014-11-21T06:20:07Z</dcterms:created>
  <dcterms:modified xsi:type="dcterms:W3CDTF">2016-03-16T11:43:09Z</dcterms:modified>
</cp:coreProperties>
</file>