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56" r:id="rId2"/>
    <p:sldId id="274" r:id="rId3"/>
    <p:sldId id="272" r:id="rId4"/>
    <p:sldId id="262" r:id="rId5"/>
    <p:sldId id="263" r:id="rId6"/>
    <p:sldId id="264" r:id="rId7"/>
    <p:sldId id="273" r:id="rId8"/>
    <p:sldId id="265" r:id="rId9"/>
    <p:sldId id="266" r:id="rId10"/>
    <p:sldId id="267" r:id="rId11"/>
    <p:sldId id="275" r:id="rId12"/>
    <p:sldId id="268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</p:sldIdLst>
  <p:sldSz cx="9144000" cy="6858000" type="screen4x3"/>
  <p:notesSz cx="6858000" cy="9947275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88" y="-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B5656-1DC9-4265-8F8A-178669D7EE79}" type="datetimeFigureOut">
              <a:rPr lang="id-ID" smtClean="0"/>
              <a:pPr/>
              <a:t>16/03/2016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E5401-6C9A-4799-8D6A-E8730822050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2869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DCD2-302A-4BF4-BD0E-C478D351E626}" type="datetimeFigureOut">
              <a:rPr lang="id-ID" smtClean="0"/>
              <a:pPr/>
              <a:t>16/03/2016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5E3C-9A74-471A-9B3D-ED5603C8B4A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DCD2-302A-4BF4-BD0E-C478D351E626}" type="datetimeFigureOut">
              <a:rPr lang="id-ID" smtClean="0"/>
              <a:pPr/>
              <a:t>16/03/2016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5E3C-9A74-471A-9B3D-ED5603C8B4A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DCD2-302A-4BF4-BD0E-C478D351E626}" type="datetimeFigureOut">
              <a:rPr lang="id-ID" smtClean="0"/>
              <a:pPr/>
              <a:t>16/03/2016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5E3C-9A74-471A-9B3D-ED5603C8B4A1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615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DCD2-302A-4BF4-BD0E-C478D351E626}" type="datetimeFigureOut">
              <a:rPr lang="id-ID" smtClean="0"/>
              <a:pPr/>
              <a:t>16/03/2016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5E3C-9A74-471A-9B3D-ED5603C8B4A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DCD2-302A-4BF4-BD0E-C478D351E626}" type="datetimeFigureOut">
              <a:rPr lang="id-ID" smtClean="0"/>
              <a:pPr/>
              <a:t>16/03/2016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5E3C-9A74-471A-9B3D-ED5603C8B4A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DCD2-302A-4BF4-BD0E-C478D351E626}" type="datetimeFigureOut">
              <a:rPr lang="id-ID" smtClean="0"/>
              <a:pPr/>
              <a:t>16/03/2016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5E3C-9A74-471A-9B3D-ED5603C8B4A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DCD2-302A-4BF4-BD0E-C478D351E626}" type="datetimeFigureOut">
              <a:rPr lang="id-ID" smtClean="0"/>
              <a:pPr/>
              <a:t>16/03/2016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5E3C-9A74-471A-9B3D-ED5603C8B4A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DCD2-302A-4BF4-BD0E-C478D351E626}" type="datetimeFigureOut">
              <a:rPr lang="id-ID" smtClean="0"/>
              <a:pPr/>
              <a:t>16/03/2016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5E3C-9A74-471A-9B3D-ED5603C8B4A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DCD2-302A-4BF4-BD0E-C478D351E626}" type="datetimeFigureOut">
              <a:rPr lang="id-ID" smtClean="0"/>
              <a:pPr/>
              <a:t>16/03/2016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5E3C-9A74-471A-9B3D-ED5603C8B4A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DCD2-302A-4BF4-BD0E-C478D351E626}" type="datetimeFigureOut">
              <a:rPr lang="id-ID" smtClean="0"/>
              <a:pPr/>
              <a:t>16/03/2016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5E3C-9A74-471A-9B3D-ED5603C8B4A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DCD2-302A-4BF4-BD0E-C478D351E626}" type="datetimeFigureOut">
              <a:rPr lang="id-ID" smtClean="0"/>
              <a:pPr/>
              <a:t>16/03/2016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5E3C-9A74-471A-9B3D-ED5603C8B4A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D3BDCD2-302A-4BF4-BD0E-C478D351E626}" type="datetimeFigureOut">
              <a:rPr lang="id-ID" smtClean="0"/>
              <a:pPr/>
              <a:t>16/03/2016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5F75E3C-9A74-471A-9B3D-ED5603C8B4A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424936" cy="4536503"/>
          </a:xfrm>
        </p:spPr>
        <p:txBody>
          <a:bodyPr>
            <a:normAutofit/>
          </a:bodyPr>
          <a:lstStyle/>
          <a:p>
            <a:r>
              <a:rPr lang="id-ID" sz="2800" b="1" dirty="0" smtClean="0"/>
              <a:t>CAPAIAN </a:t>
            </a:r>
            <a:r>
              <a:rPr lang="id-ID" sz="2800" b="1" dirty="0" smtClean="0"/>
              <a:t>RENCANA AKSI </a:t>
            </a:r>
            <a:br>
              <a:rPr lang="id-ID" sz="2800" b="1" dirty="0" smtClean="0"/>
            </a:br>
            <a:r>
              <a:rPr lang="id-ID" sz="2800" b="1" dirty="0" smtClean="0"/>
              <a:t>Nota Kesepahaman Bersama Percepatan Pengukuhan Kawasan Hutan Indonesia (NKB PPKHI)</a:t>
            </a:r>
            <a:br>
              <a:rPr lang="id-ID" sz="2800" b="1" dirty="0" smtClean="0"/>
            </a:br>
            <a:r>
              <a:rPr lang="id-ID" sz="2800" b="1" dirty="0" smtClean="0"/>
              <a:t>BADAN INFORMASI GEOSPASIAL</a:t>
            </a:r>
            <a:br>
              <a:rPr lang="id-ID" sz="2800" b="1" dirty="0" smtClean="0"/>
            </a:br>
            <a:r>
              <a:rPr lang="id-ID" sz="2800" b="1" dirty="0" smtClean="0"/>
              <a:t>TAHUN </a:t>
            </a:r>
            <a:r>
              <a:rPr lang="id-ID" sz="2800" b="1" dirty="0" smtClean="0"/>
              <a:t>2013-2015</a:t>
            </a:r>
            <a:r>
              <a:rPr lang="id-ID" sz="2800" b="1" dirty="0" smtClean="0"/>
              <a:t/>
            </a:r>
            <a:br>
              <a:rPr lang="id-ID" sz="2800" b="1" dirty="0" smtClean="0"/>
            </a:br>
            <a:r>
              <a:rPr lang="id-ID" sz="2800" b="1" dirty="0" smtClean="0"/>
              <a:t>(</a:t>
            </a:r>
            <a:r>
              <a:rPr lang="id-ID" sz="2800" b="1" dirty="0" smtClean="0"/>
              <a:t>B03 </a:t>
            </a:r>
            <a:r>
              <a:rPr lang="id-ID" sz="2800" b="1" dirty="0" smtClean="0"/>
              <a:t>– </a:t>
            </a:r>
            <a:r>
              <a:rPr lang="id-ID" sz="2800" b="1" dirty="0" smtClean="0"/>
              <a:t>B36)</a:t>
            </a:r>
            <a:endParaRPr lang="id-ID" sz="2800" b="1" dirty="0"/>
          </a:p>
        </p:txBody>
      </p:sp>
      <p:pic>
        <p:nvPicPr>
          <p:cNvPr id="3" name="Picture 2" descr="BAKO-Pataka-Flag-150x100cm.jpg"/>
          <p:cNvPicPr/>
          <p:nvPr/>
        </p:nvPicPr>
        <p:blipFill>
          <a:blip r:embed="rId2" cstate="print"/>
          <a:srcRect l="20317" t="6184" r="20864" b="3527"/>
          <a:stretch>
            <a:fillRect/>
          </a:stretch>
        </p:blipFill>
        <p:spPr>
          <a:xfrm>
            <a:off x="971600" y="5517232"/>
            <a:ext cx="1108710" cy="1082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B.3.RENAKSI #6. Mengembangkan Integrasi IGT Sebagai Basis Inventarisasi Hutan</a:t>
            </a:r>
            <a:endParaRPr lang="id-ID" sz="22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id-ID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B.3.5. Pengintegrasian IGT untuk Mewujudkan One Map, termasuk Pengukuhan dan Penatagunaan Kawasan Hutan</a:t>
            </a:r>
            <a:endParaRPr lang="id-ID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Terdiri atas 2 target, 6 sub target</a:t>
            </a:r>
          </a:p>
          <a:p>
            <a:pPr>
              <a:buClrTx/>
            </a:pP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Capaian Kegiatan: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 closed</a:t>
            </a: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id-ID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open</a:t>
            </a:r>
          </a:p>
          <a:p>
            <a:pPr>
              <a:buClrTx/>
            </a:pPr>
            <a:endParaRPr lang="id-ID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B.3.9. Mengkoordinasikan Sinkronisasi Penyelenggaraan IGT Nasional Melalui Perencanaan Satu Pintu dengan Melibatkan Bappenas </a:t>
            </a:r>
            <a:endParaRPr lang="id-ID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Terdiri </a:t>
            </a: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atas 1 target,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 target</a:t>
            </a:r>
          </a:p>
          <a:p>
            <a:pPr>
              <a:buClrTx/>
            </a:pP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Capaian Kegiatan: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closed,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 </a:t>
            </a:r>
            <a:r>
              <a:rPr lang="id-ID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open</a:t>
            </a:r>
            <a:endParaRPr lang="id-ID" sz="2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endParaRPr lang="id-ID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>
            <a:normAutofit/>
          </a:bodyPr>
          <a:lstStyle/>
          <a:p>
            <a:pPr marL="533400" indent="-533400" algn="l"/>
            <a:r>
              <a:rPr lang="id-ID" sz="3600" b="1" dirty="0">
                <a:solidFill>
                  <a:schemeClr val="bg1"/>
                </a:solidFill>
              </a:rPr>
              <a:t>Rincian Kegiatan </a:t>
            </a:r>
            <a:r>
              <a:rPr lang="id-ID" sz="3600" b="1" dirty="0" smtClean="0">
                <a:solidFill>
                  <a:schemeClr val="bg1"/>
                </a:solidFill>
              </a:rPr>
              <a:t>4</a:t>
            </a:r>
            <a:endParaRPr lang="id-ID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35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2664296"/>
          </a:xfrm>
        </p:spPr>
        <p:txBody>
          <a:bodyPr>
            <a:normAutofit/>
          </a:bodyPr>
          <a:lstStyle/>
          <a:p>
            <a:pPr lvl="1">
              <a:buClrTx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Output:</a:t>
            </a:r>
          </a:p>
          <a:p>
            <a:pPr marL="1038225" lvl="1" indent="-457200">
              <a:buClrTx/>
              <a:buFont typeface="+mj-lt"/>
              <a:buAutoNum type="arabicPeriod"/>
            </a:pP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Tersedianya NSPK Pemetaan Biomasa skala 1: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250.000</a:t>
            </a:r>
          </a:p>
          <a:p>
            <a:pPr marL="1073150" lvl="1" indent="-446088">
              <a:buClrTx/>
              <a:buFont typeface="+mj-lt"/>
              <a:buAutoNum type="arabicPeriod"/>
              <a:tabLst>
                <a:tab pos="1520825" algn="l"/>
              </a:tabLst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Tersedianya 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NSPK Pemetaan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DAS</a:t>
            </a:r>
          </a:p>
          <a:p>
            <a:pPr marL="1073150" lvl="1" indent="-446088">
              <a:buClrTx/>
              <a:buFont typeface="+mj-lt"/>
              <a:buAutoNum type="arabicPeriod"/>
              <a:tabLst>
                <a:tab pos="1520825" algn="l"/>
              </a:tabLst>
            </a:pP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Tersedianya NSPK Pemutakhiran Peta Sistem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Lahan</a:t>
            </a:r>
          </a:p>
          <a:p>
            <a:pPr marL="1073150" lvl="1" indent="-446088">
              <a:buClrTx/>
              <a:buFont typeface="+mj-lt"/>
              <a:buAutoNum type="arabicPeriod"/>
              <a:tabLst>
                <a:tab pos="1520825" algn="l"/>
              </a:tabLst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Tersedianya 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One Map DAS Pulau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Jawa       </a:t>
            </a:r>
            <a:endParaRPr lang="id-ID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>
            <a:normAutofit/>
          </a:bodyPr>
          <a:lstStyle/>
          <a:p>
            <a:pPr marL="533400" indent="-533400" algn="l"/>
            <a:r>
              <a:rPr lang="id-ID" sz="3600" b="1" dirty="0">
                <a:solidFill>
                  <a:schemeClr val="bg1"/>
                </a:solidFill>
              </a:rPr>
              <a:t>Rincian Kegiatan </a:t>
            </a:r>
            <a:r>
              <a:rPr lang="id-ID" sz="3600" b="1" dirty="0" smtClean="0">
                <a:solidFill>
                  <a:schemeClr val="bg1"/>
                </a:solidFill>
              </a:rPr>
              <a:t>4 </a:t>
            </a:r>
            <a:r>
              <a:rPr lang="id-ID" sz="2000" b="1" dirty="0" smtClean="0">
                <a:solidFill>
                  <a:schemeClr val="bg1"/>
                </a:solidFill>
              </a:rPr>
              <a:t>(</a:t>
            </a:r>
            <a:r>
              <a:rPr lang="id-ID" sz="2000" b="1" dirty="0">
                <a:solidFill>
                  <a:schemeClr val="bg1"/>
                </a:solidFill>
              </a:rPr>
              <a:t>lanjutan)</a:t>
            </a:r>
            <a:endParaRPr lang="id-ID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63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33123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B.4.RENAKSI #7. Memastikan Tersedianya Informasi Kawasan Hutan Teraktual bagi Seluruh Pihak</a:t>
            </a:r>
            <a:endParaRPr lang="id-ID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id-ID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B.4.2. BIG Menyediakan Portal untuk Menampilkan Peta Penunjukan Kawasan Hutan Secara Update</a:t>
            </a:r>
            <a:endParaRPr lang="id-ID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Terdiri atas 1 target, 3 sub target</a:t>
            </a:r>
          </a:p>
          <a:p>
            <a:pPr>
              <a:buClrTx/>
            </a:pP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Capaian Kegiatan: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 closed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id-ID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open</a:t>
            </a:r>
            <a:endParaRPr lang="id-ID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Output: </a:t>
            </a:r>
            <a:r>
              <a:rPr lang="it-I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service </a:t>
            </a:r>
            <a:r>
              <a:rPr lang="it-IT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aplikasi tematik SDA dari K/L terkait di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it-I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na-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it-IT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eoportal</a:t>
            </a:r>
            <a:endParaRPr lang="id-ID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id-ID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endParaRPr lang="id-ID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marL="533400" indent="-533400" algn="l"/>
            <a:r>
              <a:rPr lang="id-ID" sz="3600" b="1" dirty="0">
                <a:solidFill>
                  <a:schemeClr val="bg1"/>
                </a:solidFill>
              </a:rPr>
              <a:t>Rincian Kegiatan </a:t>
            </a:r>
            <a:r>
              <a:rPr lang="id-ID" sz="3600" b="1" dirty="0" smtClean="0">
                <a:solidFill>
                  <a:schemeClr val="bg1"/>
                </a:solidFill>
              </a:rPr>
              <a:t>5</a:t>
            </a:r>
            <a:endParaRPr lang="id-ID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4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1" y="2276872"/>
            <a:ext cx="8640960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4800" b="1" dirty="0" smtClean="0">
                <a:solidFill>
                  <a:srgbClr val="0070C0"/>
                </a:solidFill>
              </a:rPr>
              <a:t>II. Implementasi </a:t>
            </a:r>
            <a:r>
              <a:rPr lang="id-ID" sz="4800" b="1" dirty="0">
                <a:solidFill>
                  <a:srgbClr val="0070C0"/>
                </a:solidFill>
                <a:latin typeface="Candara" pitchFamily="34" charset="0"/>
                <a:cs typeface="Arial" pitchFamily="34" charset="0"/>
              </a:rPr>
              <a:t>Rencana Aksi </a:t>
            </a:r>
            <a:r>
              <a:rPr lang="id-ID" sz="4800" b="1" dirty="0" smtClean="0">
                <a:solidFill>
                  <a:srgbClr val="0070C0"/>
                </a:solidFill>
                <a:latin typeface="Candara" pitchFamily="34" charset="0"/>
                <a:cs typeface="Arial" pitchFamily="34" charset="0"/>
              </a:rPr>
              <a:t>Tahun 2014</a:t>
            </a:r>
          </a:p>
          <a:p>
            <a:pPr marL="0" indent="0" algn="ctr">
              <a:buNone/>
            </a:pPr>
            <a:r>
              <a:rPr lang="id-ID" sz="4800" b="1" dirty="0" smtClean="0">
                <a:solidFill>
                  <a:srgbClr val="0070C0"/>
                </a:solidFill>
              </a:rPr>
              <a:t>(B015-B24)</a:t>
            </a:r>
            <a:r>
              <a:rPr lang="id-ID" sz="4800" b="1" dirty="0">
                <a:solidFill>
                  <a:srgbClr val="0070C0"/>
                </a:solidFill>
              </a:rPr>
              <a:t/>
            </a:r>
            <a:br>
              <a:rPr lang="id-ID" sz="4800" b="1" dirty="0">
                <a:solidFill>
                  <a:srgbClr val="0070C0"/>
                </a:solidFill>
              </a:rPr>
            </a:br>
            <a:endParaRPr lang="id-ID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62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63272" cy="714408"/>
          </a:xfrm>
        </p:spPr>
        <p:txBody>
          <a:bodyPr>
            <a:normAutofit fontScale="90000"/>
          </a:bodyPr>
          <a:lstStyle/>
          <a:p>
            <a:r>
              <a:rPr lang="id-ID" sz="2400" b="1" dirty="0" smtClean="0"/>
              <a:t>Hasil Evaluasi Implementasi Tahun 2014 (B15-B24)</a:t>
            </a:r>
            <a:br>
              <a:rPr lang="id-ID" sz="2400" b="1" dirty="0" smtClean="0"/>
            </a:br>
            <a:r>
              <a:rPr lang="id-ID" sz="2000" dirty="0" smtClean="0"/>
              <a:t>(surat Plh. Deputi Bid. Pencegahan KPK No. B-1753/10-15/02/2015)</a:t>
            </a:r>
            <a:endParaRPr lang="id-ID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117119"/>
              </p:ext>
            </p:extLst>
          </p:nvPr>
        </p:nvGraphicFramePr>
        <p:xfrm>
          <a:off x="179512" y="1124744"/>
          <a:ext cx="8784976" cy="561662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26031"/>
                <a:gridCol w="2082281"/>
                <a:gridCol w="1983493"/>
                <a:gridCol w="943840"/>
                <a:gridCol w="1016444"/>
                <a:gridCol w="1089047"/>
                <a:gridCol w="943840"/>
              </a:tblGrid>
              <a:tr h="432048">
                <a:tc rowSpan="2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NO</a:t>
                      </a:r>
                      <a:endParaRPr lang="id-ID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PENANGGUNG JAWAB</a:t>
                      </a:r>
                      <a:endParaRPr lang="id-ID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TOTAL UKURAN</a:t>
                      </a:r>
                      <a:r>
                        <a:rPr lang="id-ID" b="1" baseline="0" dirty="0" smtClean="0">
                          <a:solidFill>
                            <a:srgbClr val="0070C0"/>
                          </a:solidFill>
                        </a:rPr>
                        <a:t> KEBERHASILAN</a:t>
                      </a:r>
                      <a:endParaRPr lang="id-ID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STATUS s.d</a:t>
                      </a:r>
                      <a:r>
                        <a:rPr lang="id-ID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B12</a:t>
                      </a:r>
                      <a:endParaRPr lang="id-ID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OPEN</a:t>
                      </a:r>
                      <a:endParaRPr lang="id-ID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%</a:t>
                      </a:r>
                      <a:endParaRPr lang="id-ID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CLOSED</a:t>
                      </a:r>
                      <a:endParaRPr lang="id-ID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%</a:t>
                      </a:r>
                      <a:endParaRPr lang="id-ID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BIG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146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63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43.2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83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56.8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2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BPN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28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13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46.4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15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53.6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3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Kemen ESDM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24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8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33.3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16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66.7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4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Kemen</a:t>
                      </a:r>
                      <a:r>
                        <a:rPr lang="id-ID" b="0" baseline="0" dirty="0" smtClean="0"/>
                        <a:t> LH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31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15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48.4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16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51.6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5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Kemen</a:t>
                      </a:r>
                      <a:r>
                        <a:rPr lang="id-ID" b="0" baseline="0" dirty="0" smtClean="0"/>
                        <a:t> PU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16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11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68.8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5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31.3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6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Kemendagri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40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18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45.0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22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55.0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7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Kemenhut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85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41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48.2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44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51.8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8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KemenkumHAM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13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8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61.5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5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38.5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9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Kementan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26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17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65.4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9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34.6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10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Komnas HAM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22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13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59.1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9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40.9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id-ID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431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207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48.0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224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chemeClr val="tx1"/>
                          </a:solidFill>
                        </a:rPr>
                        <a:t>52.0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0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8424936" cy="554461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d-ID" sz="3200" b="1" dirty="0" smtClean="0">
                <a:solidFill>
                  <a:schemeClr val="bg1"/>
                </a:solidFill>
                <a:latin typeface="Candara" pitchFamily="34" charset="0"/>
                <a:cs typeface="Arial" pitchFamily="34" charset="0"/>
              </a:rPr>
              <a:t>Rekapitulasi Implementasi Rencana Aksi di BIG tahun 2013</a:t>
            </a:r>
            <a:endParaRPr lang="id-ID" sz="3200" b="1" dirty="0" smtClean="0">
              <a:solidFill>
                <a:schemeClr val="bg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4000" b="1" dirty="0" smtClean="0">
                <a:latin typeface="Arial" pitchFamily="34" charset="0"/>
                <a:cs typeface="Arial" pitchFamily="34" charset="0"/>
              </a:rPr>
              <a:t> </a:t>
            </a:r>
            <a:endParaRPr lang="id-ID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r>
              <a:rPr lang="id-ID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Terdiri atas 5 Kegiatan, 35 Target, 146 </a:t>
            </a:r>
            <a:r>
              <a:rPr lang="id-ID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 </a:t>
            </a:r>
            <a:r>
              <a:rPr lang="id-ID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Target (Ukuran Keberhasilan)</a:t>
            </a:r>
          </a:p>
          <a:p>
            <a:pPr>
              <a:buClrTx/>
            </a:pPr>
            <a:r>
              <a:rPr lang="id-ID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Dibandingkan </a:t>
            </a:r>
            <a:r>
              <a:rPr lang="id-ID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tahun </a:t>
            </a:r>
            <a:r>
              <a:rPr lang="id-ID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2013, kuantitas Kegiatan dan Target tetap, namun kuantitas sub target bertambah (dari 123 menjadi 146)</a:t>
            </a:r>
          </a:p>
          <a:p>
            <a:pPr>
              <a:buClrTx/>
            </a:pPr>
            <a:r>
              <a:rPr lang="id-ID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Kuantitas </a:t>
            </a:r>
            <a:r>
              <a:rPr lang="id-ID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target/sub target </a:t>
            </a:r>
            <a:r>
              <a:rPr lang="id-ID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masih terbanyak dibandingkan K/L lainnya</a:t>
            </a:r>
            <a:r>
              <a:rPr lang="id-ID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Tx/>
            </a:pPr>
            <a:r>
              <a:rPr lang="id-ID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Capaian keberhasilan sebesar 56.8%, lebih tinggi dari rata-rata capaian nasional (52.0%)</a:t>
            </a:r>
            <a:endParaRPr lang="id-ID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46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5" cy="4968552"/>
          </a:xfrm>
        </p:spPr>
        <p:txBody>
          <a:bodyPr/>
          <a:lstStyle/>
          <a:p>
            <a:pPr marL="457200" indent="-457200">
              <a:buClrTx/>
              <a:buFont typeface="+mj-lt"/>
              <a:buAutoNum type="arabicPeriod"/>
            </a:pP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Sistem Informasi Geospasial Perizinan Pemanfaatan Lahan Terintegrasi pada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Ina-Geoportal BIG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 Pokja IGT Perijinan Sektoral</a:t>
            </a:r>
            <a:endParaRPr lang="id-ID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Font typeface="+mj-lt"/>
              <a:buAutoNum type="arabicPeriod"/>
            </a:pP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FGD dan uji coba hasil kajian formulasi skala perpetaan operasional untuk seluruh kegiatan alokasi ruang termasuk dalam proses pengukuhan kawasan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hutan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One </a:t>
            </a: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Map Penutup Lahan Pulau Jawa dan Bali skala 1: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25.000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One Map Morfometri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Lahan  </a:t>
            </a: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Pulau Jawa Bali  skala 1: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25.000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NSPK </a:t>
            </a: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One Map Curah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Hujan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Peta RBI skala 1:50.000 sebanyak 566 NLP di wilayah Pulau Sumatera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Dokumen Rencana Aksi Penyelenggaran IGT  oleh K/L terkait Tahun 2015</a:t>
            </a:r>
            <a:endParaRPr lang="id-ID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ClrTx/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252728"/>
          </a:xfrm>
        </p:spPr>
        <p:txBody>
          <a:bodyPr>
            <a:normAutofit/>
          </a:bodyPr>
          <a:lstStyle/>
          <a:p>
            <a:r>
              <a:rPr lang="id-ID" sz="3600" b="1" dirty="0" smtClean="0"/>
              <a:t>Output-output Tambahan pada Tahun 2014</a:t>
            </a:r>
            <a:endParaRPr lang="id-ID" sz="3600" b="1" dirty="0"/>
          </a:p>
        </p:txBody>
      </p:sp>
    </p:spTree>
    <p:extLst>
      <p:ext uri="{BB962C8B-B14F-4D97-AF65-F5344CB8AC3E}">
        <p14:creationId xmlns:p14="http://schemas.microsoft.com/office/powerpoint/2010/main" val="414633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1" y="2276872"/>
            <a:ext cx="8640960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4800" b="1" dirty="0" smtClean="0">
                <a:solidFill>
                  <a:srgbClr val="0070C0"/>
                </a:solidFill>
              </a:rPr>
              <a:t>III. Implementasi </a:t>
            </a:r>
            <a:r>
              <a:rPr lang="id-ID" sz="4800" b="1" dirty="0">
                <a:solidFill>
                  <a:srgbClr val="0070C0"/>
                </a:solidFill>
                <a:latin typeface="Candara" pitchFamily="34" charset="0"/>
                <a:cs typeface="Arial" pitchFamily="34" charset="0"/>
              </a:rPr>
              <a:t>Rencana Aksi </a:t>
            </a:r>
            <a:r>
              <a:rPr lang="id-ID" sz="4800" b="1" dirty="0" smtClean="0">
                <a:solidFill>
                  <a:srgbClr val="0070C0"/>
                </a:solidFill>
                <a:latin typeface="Candara" pitchFamily="34" charset="0"/>
                <a:cs typeface="Arial" pitchFamily="34" charset="0"/>
              </a:rPr>
              <a:t>Tahun 2015</a:t>
            </a:r>
          </a:p>
          <a:p>
            <a:pPr marL="0" indent="0" algn="ctr">
              <a:buNone/>
            </a:pPr>
            <a:r>
              <a:rPr lang="id-ID" sz="4800" b="1" dirty="0" smtClean="0">
                <a:solidFill>
                  <a:srgbClr val="0070C0"/>
                </a:solidFill>
              </a:rPr>
              <a:t>(B025-B36)</a:t>
            </a:r>
            <a:r>
              <a:rPr lang="id-ID" sz="4800" b="1" dirty="0">
                <a:solidFill>
                  <a:srgbClr val="0070C0"/>
                </a:solidFill>
              </a:rPr>
              <a:t/>
            </a:r>
            <a:br>
              <a:rPr lang="id-ID" sz="4800" b="1" dirty="0">
                <a:solidFill>
                  <a:srgbClr val="0070C0"/>
                </a:solidFill>
              </a:rPr>
            </a:br>
            <a:endParaRPr lang="id-ID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14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5112568"/>
          </a:xfrm>
        </p:spPr>
        <p:txBody>
          <a:bodyPr/>
          <a:lstStyle/>
          <a:p>
            <a:pPr>
              <a:buClrTx/>
            </a:pP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Sub-target (ukuran keberhasilan) bertambah sebanyak 21 dibandingkan tahun 2014</a:t>
            </a:r>
          </a:p>
          <a:p>
            <a:pPr>
              <a:buClrTx/>
            </a:pP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Pelaporan tidak optimal, sistem aplikasi berubah. File data dukung tidak bisa diupload.</a:t>
            </a:r>
          </a:p>
          <a:p>
            <a:pPr>
              <a:buClrTx/>
            </a:pP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Capaian yang tergambar pada sistem aplikasi tidak maksimal (lihat contoh grafik)</a:t>
            </a:r>
          </a:p>
          <a:p>
            <a:pPr>
              <a:buClrTx/>
            </a:pPr>
            <a:endParaRPr lang="id-ID" dirty="0" smtClean="0">
              <a:solidFill>
                <a:schemeClr val="tx1"/>
              </a:solidFill>
            </a:endParaRPr>
          </a:p>
          <a:p>
            <a:pPr>
              <a:buClrTx/>
            </a:pPr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52728"/>
          </a:xfrm>
        </p:spPr>
        <p:txBody>
          <a:bodyPr>
            <a:normAutofit/>
          </a:bodyPr>
          <a:lstStyle/>
          <a:p>
            <a:r>
              <a:rPr lang="id-ID" sz="3600" dirty="0" smtClean="0"/>
              <a:t>Kondisi Rencana Aksi NKB-PPKHI</a:t>
            </a:r>
            <a:br>
              <a:rPr lang="id-ID" sz="3600" dirty="0" smtClean="0"/>
            </a:br>
            <a:r>
              <a:rPr lang="id-ID" sz="3600" dirty="0" smtClean="0"/>
              <a:t>Tahun 2015</a:t>
            </a:r>
            <a:endParaRPr lang="id-ID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819" y="3861048"/>
            <a:ext cx="4392488" cy="23189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307" y="3861048"/>
            <a:ext cx="4474437" cy="234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62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5" cy="4968552"/>
          </a:xfrm>
        </p:spPr>
        <p:txBody>
          <a:bodyPr>
            <a:normAutofit lnSpcReduction="10000"/>
          </a:bodyPr>
          <a:lstStyle/>
          <a:p>
            <a:pPr marL="457200" indent="-457200">
              <a:buClrTx/>
              <a:buFont typeface="+mj-lt"/>
              <a:buAutoNum type="arabicPeriod"/>
            </a:pP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Pengembangan  Pengoperasian Sistem Informasi Geospasial Perizinan Pemanfaatan Lahan Terintegrasi pada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Ina-Geoportal</a:t>
            </a: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 secara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berkelanjutan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Workshop Nasional menuju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formulasi </a:t>
            </a: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formalisasi skala </a:t>
            </a: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perpetaan operasional untuk seluruh kegiatan alokasi ruang termasuk dalam proses pengukuhan kawasan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hutan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Peta RBI skala 1:50.000 sebanyak 100 NLP di wilayah </a:t>
            </a: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Pulau Kalimantan untuk siap digunakan sebagai peta dasar percepatan pengukuhan kawasan hutan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Indonesia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One Map Penutup Lahan dan Morfometri Lahan  skala 1: 50.000  Provinsi Lampung, Jambi, Sulawesi Barat, Sulawesi Tenggara, Bangka dan Belitung; </a:t>
            </a:r>
            <a:endParaRPr lang="id-ID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Font typeface="+mj-lt"/>
              <a:buAutoNum type="arabicPeriod"/>
            </a:pP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One </a:t>
            </a: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Map Curah Hujan skala 1: 25.000 di Kab. Malang</a:t>
            </a:r>
            <a:endParaRPr lang="id-ID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Font typeface="+mj-lt"/>
              <a:buAutoNum type="arabicPeriod"/>
            </a:pP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Dokumen Rencana Aksi Penyelenggaran IGT  oleh K/L terkait Tahun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2016</a:t>
            </a:r>
          </a:p>
          <a:p>
            <a:pPr marL="0" indent="0">
              <a:buClrTx/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252728"/>
          </a:xfrm>
        </p:spPr>
        <p:txBody>
          <a:bodyPr>
            <a:normAutofit/>
          </a:bodyPr>
          <a:lstStyle/>
          <a:p>
            <a:r>
              <a:rPr lang="id-ID" sz="3600" b="1" dirty="0" smtClean="0"/>
              <a:t>Output-output Tambahan pada Tahun 2015</a:t>
            </a:r>
            <a:endParaRPr lang="id-ID" sz="3600" b="1" dirty="0"/>
          </a:p>
        </p:txBody>
      </p:sp>
    </p:spTree>
    <p:extLst>
      <p:ext uri="{BB962C8B-B14F-4D97-AF65-F5344CB8AC3E}">
        <p14:creationId xmlns:p14="http://schemas.microsoft.com/office/powerpoint/2010/main" val="203226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1" y="2276872"/>
            <a:ext cx="8640960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4800" b="1" dirty="0" smtClean="0">
                <a:solidFill>
                  <a:srgbClr val="0070C0"/>
                </a:solidFill>
              </a:rPr>
              <a:t>I. Implementasi </a:t>
            </a:r>
            <a:r>
              <a:rPr lang="id-ID" sz="4800" b="1" dirty="0">
                <a:solidFill>
                  <a:srgbClr val="0070C0"/>
                </a:solidFill>
                <a:latin typeface="Candara" pitchFamily="34" charset="0"/>
                <a:cs typeface="Arial" pitchFamily="34" charset="0"/>
              </a:rPr>
              <a:t>Rencana Aksi </a:t>
            </a:r>
            <a:r>
              <a:rPr lang="id-ID" sz="4800" b="1" dirty="0" smtClean="0">
                <a:solidFill>
                  <a:srgbClr val="0070C0"/>
                </a:solidFill>
                <a:latin typeface="Candara" pitchFamily="34" charset="0"/>
                <a:cs typeface="Arial" pitchFamily="34" charset="0"/>
              </a:rPr>
              <a:t>Tahun 2013</a:t>
            </a:r>
          </a:p>
          <a:p>
            <a:pPr marL="0" indent="0" algn="ctr">
              <a:buNone/>
            </a:pPr>
            <a:r>
              <a:rPr lang="id-ID" sz="4800" b="1" dirty="0" smtClean="0">
                <a:solidFill>
                  <a:srgbClr val="0070C0"/>
                </a:solidFill>
              </a:rPr>
              <a:t>(B03-B12</a:t>
            </a:r>
            <a:r>
              <a:rPr lang="id-ID" sz="4800" b="1" dirty="0">
                <a:solidFill>
                  <a:srgbClr val="0070C0"/>
                </a:solidFill>
              </a:rPr>
              <a:t>)</a:t>
            </a:r>
            <a:br>
              <a:rPr lang="id-ID" sz="4800" b="1" dirty="0">
                <a:solidFill>
                  <a:srgbClr val="0070C0"/>
                </a:solidFill>
              </a:rPr>
            </a:br>
            <a:endParaRPr lang="id-ID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8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33046" y="2514600"/>
            <a:ext cx="8229600" cy="1143000"/>
          </a:xfrm>
        </p:spPr>
        <p:txBody>
          <a:bodyPr>
            <a:normAutofit/>
          </a:bodyPr>
          <a:lstStyle/>
          <a:p>
            <a:r>
              <a:rPr lang="id-ID" sz="6000" b="1" dirty="0" smtClean="0">
                <a:solidFill>
                  <a:srgbClr val="0070C0"/>
                </a:solidFill>
              </a:rPr>
              <a:t>TERIMA KASIH</a:t>
            </a:r>
            <a:endParaRPr lang="id-ID" sz="6000" b="1" dirty="0">
              <a:solidFill>
                <a:srgbClr val="0070C0"/>
              </a:solidFill>
            </a:endParaRPr>
          </a:p>
        </p:txBody>
      </p:sp>
      <p:sp>
        <p:nvSpPr>
          <p:cNvPr id="10" name="Slide Number Placeholder 3"/>
          <p:cNvSpPr txBox="1">
            <a:spLocks/>
          </p:cNvSpPr>
          <p:nvPr/>
        </p:nvSpPr>
        <p:spPr>
          <a:xfrm>
            <a:off x="7606030" y="6356350"/>
            <a:ext cx="1465986" cy="5016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F1B777-1F0A-4520-9251-70ACF2D1BB36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Title 1"/>
          <p:cNvSpPr>
            <a:spLocks/>
          </p:cNvSpPr>
          <p:nvPr/>
        </p:nvSpPr>
        <p:spPr bwMode="auto">
          <a:xfrm>
            <a:off x="281354" y="5778294"/>
            <a:ext cx="8534400" cy="81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marL="801688" indent="-742950" algn="ctr" eaLnBrk="0" hangingPunct="0">
              <a:buFont typeface="Calibri" pitchFamily="34" charset="0"/>
              <a:buNone/>
            </a:pPr>
            <a:endParaRPr lang="id-ID" sz="2000" b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801688" indent="-742950" algn="ctr" eaLnBrk="0" hangingPunct="0">
              <a:buFont typeface="Calibri" pitchFamily="34" charset="0"/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Book Antiqua" pitchFamily="18" charset="0"/>
              </a:rPr>
              <a:t>BADAN </a:t>
            </a:r>
            <a:r>
              <a:rPr lang="en-US" sz="1400" b="1" dirty="0">
                <a:solidFill>
                  <a:schemeClr val="tx2"/>
                </a:solidFill>
                <a:latin typeface="Book Antiqua" pitchFamily="18" charset="0"/>
              </a:rPr>
              <a:t>INFORMASI </a:t>
            </a:r>
            <a:r>
              <a:rPr lang="en-US" sz="1400" b="1" dirty="0" smtClean="0">
                <a:solidFill>
                  <a:schemeClr val="tx2"/>
                </a:solidFill>
                <a:latin typeface="Book Antiqua" pitchFamily="18" charset="0"/>
              </a:rPr>
              <a:t>GEOSPASIAL</a:t>
            </a:r>
            <a:endParaRPr lang="id-ID" sz="1400" b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marL="801688" indent="-742950" algn="ctr" eaLnBrk="0" hangingPunct="0">
              <a:buFont typeface="Calibri" pitchFamily="34" charset="0"/>
              <a:buNone/>
            </a:pPr>
            <a:r>
              <a:rPr lang="id-ID" sz="1400" b="1" dirty="0" smtClean="0">
                <a:solidFill>
                  <a:schemeClr val="tx2"/>
                </a:solidFill>
                <a:latin typeface="Book Antiqua" pitchFamily="18" charset="0"/>
              </a:rPr>
              <a:t>Jl. Jakarta-Bogor Km. 46, Cibinong 16911, Bogor</a:t>
            </a:r>
            <a:endParaRPr lang="en-US" sz="1400" b="1" dirty="0">
              <a:solidFill>
                <a:schemeClr val="tx2"/>
              </a:solidFill>
              <a:latin typeface="Book Antiqua" pitchFamily="18" charset="0"/>
            </a:endParaRPr>
          </a:p>
        </p:txBody>
      </p:sp>
      <p:pic>
        <p:nvPicPr>
          <p:cNvPr id="5" name="Picture 8" descr="bakosurtanal"/>
          <p:cNvPicPr>
            <a:picLocks noChangeAspect="1" noChangeArrowheads="1"/>
          </p:cNvPicPr>
          <p:nvPr/>
        </p:nvPicPr>
        <p:blipFill>
          <a:blip r:embed="rId2" cstate="print"/>
          <a:srcRect l="2499" t="23010" r="4167" b="36990"/>
          <a:stretch>
            <a:fillRect/>
          </a:stretch>
        </p:blipFill>
        <p:spPr bwMode="auto">
          <a:xfrm>
            <a:off x="251520" y="1463748"/>
            <a:ext cx="8697606" cy="3837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584193" y="332656"/>
            <a:ext cx="3928719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d-ID" b="1" dirty="0" smtClean="0">
                <a:solidFill>
                  <a:schemeClr val="bg1"/>
                </a:solidFill>
              </a:rPr>
              <a:t>TERIMA KASIH</a:t>
            </a:r>
            <a:endParaRPr lang="id-ID" b="1" dirty="0">
              <a:solidFill>
                <a:schemeClr val="bg1"/>
              </a:solidFill>
            </a:endParaRPr>
          </a:p>
        </p:txBody>
      </p:sp>
      <p:pic>
        <p:nvPicPr>
          <p:cNvPr id="7" name="Picture 6" descr="BAKO-Pataka-Flag-150x100cm.jpg"/>
          <p:cNvPicPr/>
          <p:nvPr/>
        </p:nvPicPr>
        <p:blipFill>
          <a:blip r:embed="rId3" cstate="print"/>
          <a:srcRect l="20317" t="6184" r="20864" b="3527"/>
          <a:stretch>
            <a:fillRect/>
          </a:stretch>
        </p:blipFill>
        <p:spPr>
          <a:xfrm>
            <a:off x="4217880" y="5388089"/>
            <a:ext cx="786167" cy="679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59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63272" cy="714408"/>
          </a:xfrm>
        </p:spPr>
        <p:txBody>
          <a:bodyPr>
            <a:normAutofit fontScale="90000"/>
          </a:bodyPr>
          <a:lstStyle/>
          <a:p>
            <a:r>
              <a:rPr lang="id-ID" sz="2400" b="1" dirty="0" smtClean="0"/>
              <a:t>Hasil Evaluasi Implementasi Tahun 2013 (B03-B12)</a:t>
            </a:r>
            <a:br>
              <a:rPr lang="id-ID" sz="2400" b="1" dirty="0" smtClean="0"/>
            </a:br>
            <a:r>
              <a:rPr lang="id-ID" sz="2000" dirty="0" smtClean="0"/>
              <a:t>(surat Ketua KPK No. B-356/01-15/02/2014)</a:t>
            </a:r>
            <a:endParaRPr lang="id-ID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904068"/>
              </p:ext>
            </p:extLst>
          </p:nvPr>
        </p:nvGraphicFramePr>
        <p:xfrm>
          <a:off x="179512" y="1124744"/>
          <a:ext cx="8784976" cy="561662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26031"/>
                <a:gridCol w="2082281"/>
                <a:gridCol w="1983493"/>
                <a:gridCol w="943840"/>
                <a:gridCol w="1016444"/>
                <a:gridCol w="1089047"/>
                <a:gridCol w="943840"/>
              </a:tblGrid>
              <a:tr h="432048">
                <a:tc rowSpan="2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NO</a:t>
                      </a:r>
                      <a:endParaRPr lang="id-ID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PENANGGUNG JAWAB</a:t>
                      </a:r>
                      <a:endParaRPr lang="id-ID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TOTAL UKURAN</a:t>
                      </a:r>
                      <a:r>
                        <a:rPr lang="id-ID" b="1" baseline="0" dirty="0" smtClean="0">
                          <a:solidFill>
                            <a:srgbClr val="0070C0"/>
                          </a:solidFill>
                        </a:rPr>
                        <a:t> KEBERHASILAN</a:t>
                      </a:r>
                      <a:endParaRPr lang="id-ID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STATUS s.d</a:t>
                      </a:r>
                      <a:r>
                        <a:rPr lang="id-ID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B12</a:t>
                      </a:r>
                      <a:endParaRPr lang="id-ID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OPEN</a:t>
                      </a:r>
                      <a:endParaRPr lang="id-ID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%</a:t>
                      </a:r>
                      <a:endParaRPr lang="id-ID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CLOSED</a:t>
                      </a:r>
                      <a:endParaRPr lang="id-ID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0070C0"/>
                          </a:solidFill>
                        </a:rPr>
                        <a:t>%</a:t>
                      </a:r>
                      <a:endParaRPr lang="id-ID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BIG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123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40.65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73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rgbClr val="FF0000"/>
                          </a:solidFill>
                        </a:rPr>
                        <a:t>59.35</a:t>
                      </a:r>
                      <a:endParaRPr lang="id-ID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2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BPN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14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9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64.29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5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35.71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3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Kemen ESDM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14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5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35.71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9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64.29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4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Kemen</a:t>
                      </a:r>
                      <a:r>
                        <a:rPr lang="id-ID" b="0" baseline="0" dirty="0" smtClean="0"/>
                        <a:t> LH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13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4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30.77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9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69.23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5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Kemen</a:t>
                      </a:r>
                      <a:r>
                        <a:rPr lang="id-ID" b="0" baseline="0" dirty="0" smtClean="0"/>
                        <a:t> PU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6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5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83.33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16.67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6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Kemendagri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17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8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47.06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9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52.94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7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Kemenhut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32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17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53.13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15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46.88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8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KemenkumHAM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11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11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100.00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0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0.00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9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Kementan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16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11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68.75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5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31.25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10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id-ID" b="0" dirty="0" smtClean="0"/>
                        <a:t>Komnas HAM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13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9</a:t>
                      </a:r>
                      <a:endParaRPr lang="id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69.23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4</a:t>
                      </a:r>
                      <a:endParaRPr lang="id-ID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0" dirty="0" smtClean="0"/>
                        <a:t>30.77</a:t>
                      </a:r>
                      <a:endParaRPr lang="id-ID" b="0" dirty="0"/>
                    </a:p>
                  </a:txBody>
                  <a:tcPr anchor="ctr"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endParaRPr lang="id-ID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259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129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49.81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800" b="1" dirty="0" smtClean="0">
                          <a:solidFill>
                            <a:schemeClr val="tx1"/>
                          </a:solidFill>
                        </a:rPr>
                        <a:t>130</a:t>
                      </a:r>
                      <a:endParaRPr lang="id-ID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b="1" dirty="0" smtClean="0">
                          <a:solidFill>
                            <a:schemeClr val="tx1"/>
                          </a:solidFill>
                        </a:rPr>
                        <a:t>50.19</a:t>
                      </a:r>
                      <a:endParaRPr lang="id-ID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8424936" cy="5544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3200" b="1" dirty="0" smtClean="0">
                <a:solidFill>
                  <a:schemeClr val="bg1"/>
                </a:solidFill>
                <a:latin typeface="Candara" pitchFamily="34" charset="0"/>
                <a:cs typeface="Arial" pitchFamily="34" charset="0"/>
              </a:rPr>
              <a:t>Rekapitulasi Implementasi Rencana Aksi di BIG tahun 2013</a:t>
            </a:r>
            <a:endParaRPr lang="id-ID" sz="3200" b="1" dirty="0" smtClean="0">
              <a:solidFill>
                <a:schemeClr val="bg1"/>
              </a:solidFill>
              <a:latin typeface="Candara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sz="4000" b="1" dirty="0" smtClean="0">
                <a:latin typeface="Arial" pitchFamily="34" charset="0"/>
                <a:cs typeface="Arial" pitchFamily="34" charset="0"/>
              </a:rPr>
              <a:t> </a:t>
            </a:r>
            <a:endParaRPr lang="id-ID" sz="4000" b="1" dirty="0" smtClean="0"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r>
              <a:rPr lang="id-ID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Terdiri atas 5 Kegiatan, 35 Target, 123 </a:t>
            </a:r>
            <a:r>
              <a:rPr lang="id-ID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 </a:t>
            </a:r>
            <a:r>
              <a:rPr lang="id-ID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Target (Ukuran Keberhasilan)</a:t>
            </a:r>
          </a:p>
          <a:p>
            <a:pPr>
              <a:buClrTx/>
            </a:pPr>
            <a:r>
              <a:rPr lang="id-ID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Kuantitas target/sub target terbanyak dibandingkan K/L lainnya</a:t>
            </a:r>
            <a:r>
              <a:rPr lang="id-ID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Tx/>
            </a:pPr>
            <a:r>
              <a:rPr lang="id-ID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Capaian keberhasilan sebesar 59.35%, lebih tinggi dari rata-rata capaian nasional (50.19%)</a:t>
            </a:r>
            <a:endParaRPr lang="id-ID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784976" cy="547260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ClrTx/>
              <a:buAutoNum type="alphaUcPeriod"/>
            </a:pPr>
            <a:r>
              <a:rPr lang="id-ID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Harmonisasi Kebijakan dan Perundang-Undangan</a:t>
            </a:r>
          </a:p>
          <a:p>
            <a:pPr marL="0" indent="0">
              <a:buClrTx/>
              <a:buNone/>
            </a:pPr>
            <a:endParaRPr lang="id-ID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A.3. RENAKSI #3. Menguatkan Alat-Alat Pengendalian dalam Pengelolaan Sumberdaya Alam</a:t>
            </a:r>
          </a:p>
          <a:p>
            <a:pPr marL="0" indent="0">
              <a:buNone/>
            </a:pPr>
            <a:endParaRPr lang="id-ID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A.3.12</a:t>
            </a:r>
            <a:r>
              <a:rPr lang="id-ID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Membangun Basis Data dan Informasi Geospasial Terhadap Seluruh Perizinan Sektoral</a:t>
            </a:r>
          </a:p>
          <a:p>
            <a:pPr>
              <a:buClrTx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Terdiri atas 2 target, 5 sub target</a:t>
            </a:r>
          </a:p>
          <a:p>
            <a:pPr>
              <a:buClrTx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Capaian Kegiatan:  </a:t>
            </a:r>
          </a:p>
          <a:p>
            <a:pPr lvl="2">
              <a:buClrTx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Target-1: 3 sub target (2 closed, 1 </a:t>
            </a:r>
            <a:r>
              <a:rPr lang="id-ID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open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2">
              <a:buClrTx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Target-2: 2 sub target (1 closed, 1 </a:t>
            </a:r>
            <a:r>
              <a:rPr lang="id-ID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open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Tx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Output: </a:t>
            </a:r>
          </a:p>
          <a:p>
            <a:pPr marL="1084263" lvl="2" indent="-457200">
              <a:buClrTx/>
              <a:buFont typeface="+mj-lt"/>
              <a:buAutoNum type="arabicPeriod"/>
            </a:pP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Draf  SOP Pembangunan Basisdata Geospasial Perizinan Sektoral 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Terintegrasi</a:t>
            </a:r>
          </a:p>
          <a:p>
            <a:pPr marL="1084263" lvl="2" indent="-457200">
              <a:buClrTx/>
              <a:buFont typeface="+mj-lt"/>
              <a:buAutoNum type="arabicPeriod"/>
            </a:pP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Surat Edaran Ka BIG Tentang Penegasan Penetapan IGT Perizinan Pemanfaatan Lahan Terintegrasi</a:t>
            </a:r>
            <a:endParaRPr lang="id-ID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084263" lvl="2" indent="-457200">
              <a:buClrTx/>
              <a:buFont typeface="+mj-lt"/>
              <a:buAutoNum type="arabicPeriod"/>
            </a:pPr>
            <a:endParaRPr lang="id-ID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marL="533400" indent="-533400" algn="l"/>
            <a:r>
              <a:rPr lang="id-ID" sz="3600" b="1" dirty="0" smtClean="0">
                <a:solidFill>
                  <a:schemeClr val="bg1"/>
                </a:solidFill>
              </a:rPr>
              <a:t>Rincian Kegiatan </a:t>
            </a:r>
            <a:r>
              <a:rPr lang="id-ID" sz="3600" b="1" dirty="0" smtClean="0">
                <a:solidFill>
                  <a:schemeClr val="bg1"/>
                </a:solidFill>
              </a:rPr>
              <a:t>1</a:t>
            </a:r>
            <a:endParaRPr lang="id-ID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1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61662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ClrTx/>
              <a:buFont typeface="+mj-lt"/>
              <a:buAutoNum type="alphaUcPeriod" startAt="2"/>
            </a:pPr>
            <a:r>
              <a:rPr lang="id-ID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Penyelarasan Teknis dan </a:t>
            </a:r>
            <a:r>
              <a:rPr lang="id-ID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Prosedur</a:t>
            </a:r>
          </a:p>
          <a:p>
            <a:pPr marL="514350" indent="-514350">
              <a:buClrTx/>
              <a:buFont typeface="+mj-lt"/>
              <a:buAutoNum type="alphaUcPeriod" startAt="2"/>
            </a:pPr>
            <a:endParaRPr lang="id-ID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B.1. RENAKSI #4. Meningkatkan Kualitas Peta Penunjukan Kawasan Hutan</a:t>
            </a:r>
          </a:p>
          <a:p>
            <a:pPr marL="0" indent="0">
              <a:buNone/>
            </a:pPr>
            <a:endParaRPr lang="id-ID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B1.2. Berkoordinasi dengan LAPAN Membangun Mekanisme Pertukaran CSRT Antar-Pihak</a:t>
            </a:r>
          </a:p>
          <a:p>
            <a:pPr>
              <a:buClrTx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Terdiri atas 1 target, 4 sub target</a:t>
            </a:r>
          </a:p>
          <a:p>
            <a:pPr>
              <a:buClrTx/>
            </a:pP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Capaian Kegiatan: 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closed,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id-ID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open</a:t>
            </a:r>
          </a:p>
          <a:p>
            <a:pPr marL="0" indent="0">
              <a:buClrTx/>
              <a:buNone/>
            </a:pPr>
            <a:endParaRPr lang="id-ID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B1.3. BIG Mengkoordinasikan Pengadaan CSRT dengan Melibatkan LAPAN, Bappenas, Kemenkeu, dan Kemenhut</a:t>
            </a:r>
          </a:p>
          <a:p>
            <a:pPr>
              <a:buClrTx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Terdiri 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atas 1 target,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 target</a:t>
            </a:r>
          </a:p>
          <a:p>
            <a:pPr>
              <a:buClrTx/>
            </a:pP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Capaian Kegiatan:  2 closed,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id-ID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open</a:t>
            </a:r>
          </a:p>
          <a:p>
            <a:pPr>
              <a:buClrTx/>
            </a:pPr>
            <a:endParaRPr lang="id-ID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ClrTx/>
              <a:buNone/>
            </a:pPr>
            <a:r>
              <a:rPr lang="id-ID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B.1.4. BIG mengkoordinasikan kegiatan kajian untuk memformulasikan skala perpetaan operasional untuk seluruh kegiatan alokasi ruang termasuk dalam proses pengukuhan kawasan </a:t>
            </a:r>
            <a:r>
              <a:rPr lang="id-ID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hutan</a:t>
            </a:r>
          </a:p>
          <a:p>
            <a:pPr>
              <a:buClrTx/>
            </a:pP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Terdiri atas 1 target,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 target</a:t>
            </a:r>
          </a:p>
          <a:p>
            <a:pPr>
              <a:buClrTx/>
            </a:pP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Capaian Kegiatan: 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closed, 1 </a:t>
            </a:r>
            <a:r>
              <a:rPr lang="id-ID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open</a:t>
            </a:r>
            <a:endParaRPr lang="id-ID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ClrTx/>
              <a:buNone/>
            </a:pPr>
            <a:endParaRPr lang="id-ID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94122"/>
          </a:xfrm>
        </p:spPr>
        <p:txBody>
          <a:bodyPr>
            <a:normAutofit/>
          </a:bodyPr>
          <a:lstStyle/>
          <a:p>
            <a:pPr marL="533400" indent="-533400" algn="l"/>
            <a:r>
              <a:rPr lang="id-ID" sz="3600" b="1" dirty="0">
                <a:solidFill>
                  <a:schemeClr val="bg1"/>
                </a:solidFill>
              </a:rPr>
              <a:t>Rincian Kegiatan </a:t>
            </a:r>
            <a:r>
              <a:rPr lang="id-ID" sz="3600" b="1" dirty="0" smtClean="0">
                <a:solidFill>
                  <a:schemeClr val="bg1"/>
                </a:solidFill>
              </a:rPr>
              <a:t>2</a:t>
            </a:r>
            <a:endParaRPr lang="id-ID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84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52128"/>
            <a:ext cx="8784976" cy="3284984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Output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marL="1084263" lvl="2" indent="-457200">
              <a:buClrTx/>
              <a:buFont typeface="+mj-lt"/>
              <a:buAutoNum type="arabicPeriod"/>
            </a:pP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Laporan </a:t>
            </a: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kemajuan peningkatan  kapasitas dan operasi sistem pengolahan data satelit penginderaan jauh resolusi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tinggi (CSRT)</a:t>
            </a:r>
          </a:p>
          <a:p>
            <a:pPr marL="1084263" lvl="2" indent="-457200">
              <a:buClrTx/>
              <a:buFont typeface="+mj-lt"/>
              <a:buAutoNum type="arabicPeriod"/>
            </a:pP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Mekanisme pertukaran data CSRT pada tiap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K/L</a:t>
            </a:r>
          </a:p>
          <a:p>
            <a:pPr marL="1084263" lvl="2" indent="-457200">
              <a:buClrTx/>
              <a:buFont typeface="+mj-lt"/>
              <a:buAutoNum type="arabicPeriod"/>
            </a:pP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Laporan </a:t>
            </a:r>
            <a:r>
              <a:rPr lang="id-ID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hasil kajian formulasi </a:t>
            </a:r>
            <a:r>
              <a:rPr lang="id-ID" sz="2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skala perpetaan operasional untuk seluruh kegiatan alokasi ruang termasuk dalam proses pengukuhan kawasan hutan</a:t>
            </a:r>
            <a:endParaRPr lang="id-ID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94122"/>
          </a:xfrm>
        </p:spPr>
        <p:txBody>
          <a:bodyPr>
            <a:normAutofit/>
          </a:bodyPr>
          <a:lstStyle/>
          <a:p>
            <a:pPr marL="533400" indent="-533400" algn="l"/>
            <a:r>
              <a:rPr lang="id-ID" sz="3600" b="1" dirty="0">
                <a:solidFill>
                  <a:schemeClr val="bg1"/>
                </a:solidFill>
              </a:rPr>
              <a:t>Rincian Kegiatan </a:t>
            </a:r>
            <a:r>
              <a:rPr lang="id-ID" sz="3600" b="1" dirty="0" smtClean="0">
                <a:solidFill>
                  <a:schemeClr val="bg1"/>
                </a:solidFill>
              </a:rPr>
              <a:t>2 </a:t>
            </a:r>
            <a:r>
              <a:rPr lang="id-ID" sz="2000" b="1" dirty="0" smtClean="0">
                <a:solidFill>
                  <a:schemeClr val="bg1"/>
                </a:solidFill>
              </a:rPr>
              <a:t>(lanjutan)</a:t>
            </a:r>
            <a:endParaRPr lang="id-ID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72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84976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B.2.RENAKSI #5. Mengimplementasikan Kebijakan </a:t>
            </a:r>
            <a:r>
              <a:rPr lang="id-ID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One Map</a:t>
            </a:r>
          </a:p>
          <a:p>
            <a:pPr marL="0" indent="0">
              <a:buNone/>
            </a:pPr>
            <a:endParaRPr lang="id-ID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B.2.1. </a:t>
            </a:r>
            <a:r>
              <a:rPr lang="id-ID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Menyempurnakan dan Melengkapi Peta RBI</a:t>
            </a:r>
          </a:p>
          <a:p>
            <a:pPr>
              <a:buClrTx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Terdiri atas 1 target, 6 sub target</a:t>
            </a:r>
          </a:p>
          <a:p>
            <a:pPr>
              <a:buClrTx/>
            </a:pP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Capaian Kegiatan: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closed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id-ID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open</a:t>
            </a:r>
          </a:p>
          <a:p>
            <a:pPr>
              <a:buClrTx/>
            </a:pPr>
            <a:endParaRPr lang="id-ID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B.2.2. </a:t>
            </a:r>
            <a:r>
              <a:rPr lang="id-ID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Mengimplementasikan Peta RBI Sebagai Peta Dasar Tunggal Sesuai Skala untuk </a:t>
            </a:r>
            <a:r>
              <a:rPr lang="id-ID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Seluruh K/L </a:t>
            </a:r>
            <a:endParaRPr lang="id-ID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Terdiri 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atas 1 target,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 target</a:t>
            </a:r>
          </a:p>
          <a:p>
            <a:pPr>
              <a:buClrTx/>
            </a:pP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Capaian Kegiatan: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closed,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id-ID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open</a:t>
            </a:r>
          </a:p>
          <a:p>
            <a:pPr>
              <a:buClrTx/>
            </a:pPr>
            <a:endParaRPr lang="id-ID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id-ID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B.2.3. Berkoordinasi dengan UKP4 untuk Menuntaskan Renaksi One Map</a:t>
            </a:r>
          </a:p>
          <a:p>
            <a:pPr>
              <a:buClrTx/>
            </a:pP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Terdiri atas 23 target,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87 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sub target</a:t>
            </a:r>
          </a:p>
          <a:p>
            <a:pPr>
              <a:buClrTx/>
            </a:pP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Capaian Kegiatan: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57 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closed,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 </a:t>
            </a:r>
            <a:r>
              <a:rPr lang="id-ID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open</a:t>
            </a:r>
          </a:p>
          <a:p>
            <a:pPr>
              <a:buClrTx/>
            </a:pPr>
            <a:endParaRPr lang="id-ID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endParaRPr lang="id-ID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94122"/>
          </a:xfrm>
        </p:spPr>
        <p:txBody>
          <a:bodyPr>
            <a:normAutofit/>
          </a:bodyPr>
          <a:lstStyle/>
          <a:p>
            <a:pPr marL="533400" indent="-533400" algn="l"/>
            <a:r>
              <a:rPr lang="id-ID" sz="3600" b="1" dirty="0">
                <a:solidFill>
                  <a:schemeClr val="bg1"/>
                </a:solidFill>
              </a:rPr>
              <a:t>Rincian Kegiatan 3</a:t>
            </a:r>
            <a:endParaRPr lang="id-ID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15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04864"/>
            <a:ext cx="8784976" cy="2016224"/>
          </a:xfrm>
        </p:spPr>
        <p:txBody>
          <a:bodyPr>
            <a:normAutofit fontScale="92500" lnSpcReduction="20000"/>
          </a:bodyPr>
          <a:lstStyle/>
          <a:p>
            <a:pPr>
              <a:buClrTx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Output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seluruh komponen pendukung implementasi Kebijakan Satu Peta, meliputi:</a:t>
            </a:r>
          </a:p>
          <a:p>
            <a:pPr marL="759143" lvl="1" indent="-457200">
              <a:buClrTx/>
              <a:buFont typeface="+mj-lt"/>
              <a:buAutoNum type="arabicPeriod"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Peraturan perundang-undangan</a:t>
            </a:r>
          </a:p>
          <a:p>
            <a:pPr marL="759143" lvl="1" indent="-457200">
              <a:buClrTx/>
              <a:buFont typeface="+mj-lt"/>
              <a:buAutoNum type="arabicPeriod"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Informasi Geospasial Dasar</a:t>
            </a:r>
          </a:p>
          <a:p>
            <a:pPr marL="759143" lvl="1" indent="-457200">
              <a:buClrTx/>
              <a:buFont typeface="+mj-lt"/>
              <a:buAutoNum type="arabicPeriod"/>
            </a:pP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Informasi Geospasial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Tematik</a:t>
            </a:r>
          </a:p>
          <a:p>
            <a:pPr marL="759143" lvl="1" indent="-457200">
              <a:buClrTx/>
              <a:buFont typeface="+mj-lt"/>
              <a:buAutoNum type="arabicPeriod"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Infrastruktur </a:t>
            </a:r>
            <a:r>
              <a:rPr lang="id-ID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Informasi Geospasial </a:t>
            </a:r>
            <a:endParaRPr lang="id-ID" sz="2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ClrTx/>
            </a:pPr>
            <a:endParaRPr lang="id-ID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ClrTx/>
              <a:buNone/>
            </a:pPr>
            <a:endParaRPr lang="id-ID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994122"/>
          </a:xfrm>
        </p:spPr>
        <p:txBody>
          <a:bodyPr>
            <a:normAutofit/>
          </a:bodyPr>
          <a:lstStyle/>
          <a:p>
            <a:pPr marL="533400" indent="-533400" algn="l"/>
            <a:r>
              <a:rPr lang="id-ID" sz="3600" b="1" dirty="0">
                <a:solidFill>
                  <a:schemeClr val="bg1"/>
                </a:solidFill>
              </a:rPr>
              <a:t>Rincian Kegiatan </a:t>
            </a:r>
            <a:r>
              <a:rPr lang="id-ID" sz="3600" b="1" dirty="0" smtClean="0">
                <a:solidFill>
                  <a:schemeClr val="bg1"/>
                </a:solidFill>
              </a:rPr>
              <a:t>3 </a:t>
            </a:r>
            <a:r>
              <a:rPr lang="id-ID" sz="2000" b="1" dirty="0" smtClean="0">
                <a:solidFill>
                  <a:schemeClr val="bg1"/>
                </a:solidFill>
              </a:rPr>
              <a:t>(lanjutan)</a:t>
            </a:r>
            <a:endParaRPr lang="id-ID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28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674</TotalTime>
  <Words>1025</Words>
  <Application>Microsoft Office PowerPoint</Application>
  <PresentationFormat>On-screen Show (4:3)</PresentationFormat>
  <Paragraphs>291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Waveform</vt:lpstr>
      <vt:lpstr>CAPAIAN RENCANA AKSI  Nota Kesepahaman Bersama Percepatan Pengukuhan Kawasan Hutan Indonesia (NKB PPKHI) BADAN INFORMASI GEOSPASIAL TAHUN 2013-2015 (B03 – B36)</vt:lpstr>
      <vt:lpstr>PowerPoint Presentation</vt:lpstr>
      <vt:lpstr>Hasil Evaluasi Implementasi Tahun 2013 (B03-B12) (surat Ketua KPK No. B-356/01-15/02/2014)</vt:lpstr>
      <vt:lpstr>PowerPoint Presentation</vt:lpstr>
      <vt:lpstr>Rincian Kegiatan 1</vt:lpstr>
      <vt:lpstr>Rincian Kegiatan 2</vt:lpstr>
      <vt:lpstr>Rincian Kegiatan 2 (lanjutan)</vt:lpstr>
      <vt:lpstr>Rincian Kegiatan 3</vt:lpstr>
      <vt:lpstr>Rincian Kegiatan 3 (lanjutan)</vt:lpstr>
      <vt:lpstr>Rincian Kegiatan 4</vt:lpstr>
      <vt:lpstr>Rincian Kegiatan 4 (lanjutan)</vt:lpstr>
      <vt:lpstr>Rincian Kegiatan 5</vt:lpstr>
      <vt:lpstr>PowerPoint Presentation</vt:lpstr>
      <vt:lpstr>Hasil Evaluasi Implementasi Tahun 2014 (B15-B24) (surat Plh. Deputi Bid. Pencegahan KPK No. B-1753/10-15/02/2015)</vt:lpstr>
      <vt:lpstr>PowerPoint Presentation</vt:lpstr>
      <vt:lpstr>Output-output Tambahan pada Tahun 2014</vt:lpstr>
      <vt:lpstr>PowerPoint Presentation</vt:lpstr>
      <vt:lpstr>Kondisi Rencana Aksi NKB-PPKHI Tahun 2015</vt:lpstr>
      <vt:lpstr>Output-output Tambahan pada Tahun 2015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RENCANA AKSI UKP4 dll.</dc:title>
  <dc:creator>BIRO RENUM</dc:creator>
  <cp:lastModifiedBy>BIRO PKH</cp:lastModifiedBy>
  <cp:revision>52</cp:revision>
  <cp:lastPrinted>2014-12-24T01:49:57Z</cp:lastPrinted>
  <dcterms:created xsi:type="dcterms:W3CDTF">2014-02-13T09:49:38Z</dcterms:created>
  <dcterms:modified xsi:type="dcterms:W3CDTF">2016-03-16T17:35:58Z</dcterms:modified>
</cp:coreProperties>
</file>