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306" r:id="rId3"/>
    <p:sldId id="307" r:id="rId4"/>
    <p:sldId id="302" r:id="rId5"/>
    <p:sldId id="309" r:id="rId6"/>
    <p:sldId id="316" r:id="rId7"/>
    <p:sldId id="317" r:id="rId8"/>
    <p:sldId id="311" r:id="rId9"/>
    <p:sldId id="313" r:id="rId10"/>
    <p:sldId id="312" r:id="rId11"/>
    <p:sldId id="321" r:id="rId12"/>
    <p:sldId id="314" r:id="rId13"/>
    <p:sldId id="310" r:id="rId14"/>
    <p:sldId id="320" r:id="rId15"/>
    <p:sldId id="318" r:id="rId16"/>
    <p:sldId id="319" r:id="rId17"/>
    <p:sldId id="284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A5010"/>
    <a:srgbClr val="663300"/>
    <a:srgbClr val="003399"/>
    <a:srgbClr val="000066"/>
    <a:srgbClr val="339933"/>
    <a:srgbClr val="CC6600"/>
    <a:srgbClr val="FFFFFF"/>
    <a:srgbClr val="99CB38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653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riadi\Documents\P%20E%20N%20E%20L%20I%20T%20I%20A%20N\UNDP\REPORT\Nilai%20PGA%20per%20Indikator,%20komponen%20dan%20Peringkat%2017%20Des%20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ata\Documents\UNDP%202014\UNDP\Penilaian%20Tata%20Kelola%20Hutan%202014\Nilai%20dan%20Grafik\Draft%20Penilaian%20Tata%20Kelola%20Hutan%20Nasional%202014%20Rev.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smtClean="0"/>
                      <a:t>2.78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9-4592-8E19-0D597DA9B0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smtClean="0"/>
                      <a:t>2.39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9-4592-8E19-0D597DA9B04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043-4652-B6EB-D72ED6275B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'[Nilai PGA per Indikator, komponen dan Peringkat 17 Des 2012.xls]Rank PGA per Komponen'!$N$4:$N$6</c:f>
              <c:strCache>
                <c:ptCount val="3"/>
                <c:pt idx="0">
                  <c:v>Pusat</c:v>
                </c:pt>
                <c:pt idx="1">
                  <c:v>Propinsi</c:v>
                </c:pt>
                <c:pt idx="2">
                  <c:v>Kabupaten</c:v>
                </c:pt>
              </c:strCache>
            </c:strRef>
          </c:cat>
          <c:val>
            <c:numRef>
              <c:f>'[Nilai PGA per Indikator, komponen dan Peringkat 17 Des 2012.xls]Rank PGA per Komponen'!$O$4:$O$6</c:f>
              <c:numCache>
                <c:formatCode>General</c:formatCode>
                <c:ptCount val="3"/>
                <c:pt idx="0">
                  <c:v>2.8</c:v>
                </c:pt>
                <c:pt idx="1">
                  <c:v>2.4099999999999997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9-4592-8E19-0D597DA9B0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3749248"/>
        <c:axId val="33984512"/>
      </c:barChart>
      <c:catAx>
        <c:axId val="3374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4512"/>
        <c:crosses val="autoZero"/>
        <c:auto val="1"/>
        <c:lblAlgn val="ctr"/>
        <c:lblOffset val="100"/>
        <c:noMultiLvlLbl val="0"/>
      </c:catAx>
      <c:valAx>
        <c:axId val="33984512"/>
        <c:scaling>
          <c:orientation val="minMax"/>
          <c:max val="5"/>
          <c:min val="1"/>
        </c:scaling>
        <c:delete val="1"/>
        <c:axPos val="l"/>
        <c:numFmt formatCode="#,##0.00" sourceLinked="0"/>
        <c:majorTickMark val="none"/>
        <c:minorTickMark val="none"/>
        <c:tickLblPos val="nextTo"/>
        <c:crossAx val="3374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[Draft Penilaian Tata Kelola Hutan Nasional 2014 Rev.1.xlsx]Indeks Keseluruhan!PivotTable1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64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64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64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64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2187327066615"/>
          <c:y val="0.12148311979560618"/>
          <c:w val="0.66212635085166205"/>
          <c:h val="0.73677297777125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'Indeks Keseluruhan'!$B$20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2D-4177-A10B-92DE4397A23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2D-4177-A10B-92DE4397A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'Indeks Keseluruhan'!$A$21:$A$23</c:f>
              <c:strCache>
                <c:ptCount val="3"/>
                <c:pt idx="0">
                  <c:v>Pusat</c:v>
                </c:pt>
                <c:pt idx="1">
                  <c:v>Provinsi</c:v>
                </c:pt>
                <c:pt idx="2">
                  <c:v>Kabupaten</c:v>
                </c:pt>
              </c:strCache>
            </c:strRef>
          </c:cat>
          <c:val>
            <c:numRef>
              <c:f>'Indeks Keseluruhan'!$B$21:$B$23</c:f>
              <c:numCache>
                <c:formatCode>0.00</c:formatCode>
                <c:ptCount val="3"/>
                <c:pt idx="0">
                  <c:v>46.25</c:v>
                </c:pt>
                <c:pt idx="1">
                  <c:v>33.113425925925931</c:v>
                </c:pt>
                <c:pt idx="2">
                  <c:v>28.38445601851852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D-4177-A10B-92DE4397A2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6894592"/>
        <c:axId val="37003648"/>
      </c:barChart>
      <c:catAx>
        <c:axId val="3689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3648"/>
        <c:crosses val="autoZero"/>
        <c:auto val="1"/>
        <c:lblAlgn val="ctr"/>
        <c:lblOffset val="100"/>
        <c:noMultiLvlLbl val="0"/>
      </c:catAx>
      <c:valAx>
        <c:axId val="37003648"/>
        <c:scaling>
          <c:orientation val="minMax"/>
          <c:max val="50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368945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034153749396E-2"/>
          <c:y val="9.657320872274143E-2"/>
          <c:w val="0.90259316925012079"/>
          <c:h val="0.7431778153898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Maju</c:v>
                </c:pt>
                <c:pt idx="1">
                  <c:v>Stagnan</c:v>
                </c:pt>
                <c:pt idx="2">
                  <c:v>Mundur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30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A-4D7A-A936-4EFC01CC5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54108928"/>
        <c:axId val="54110848"/>
      </c:barChart>
      <c:catAx>
        <c:axId val="5410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0848"/>
        <c:crosses val="autoZero"/>
        <c:auto val="1"/>
        <c:lblAlgn val="ctr"/>
        <c:lblOffset val="100"/>
        <c:noMultiLvlLbl val="0"/>
      </c:catAx>
      <c:valAx>
        <c:axId val="54110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10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F2B95-77E0-4E3F-B36D-FD5E33D11587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CFC5B555-17D7-47FB-9B6A-46155C057816}">
      <dgm:prSet phldrT="[Text]"/>
      <dgm:spPr/>
      <dgm:t>
        <a:bodyPr/>
        <a:lstStyle/>
        <a:p>
          <a:r>
            <a:rPr lang="id-ID" dirty="0" smtClean="0"/>
            <a:t>Kebijakan</a:t>
          </a:r>
          <a:endParaRPr lang="id-ID" dirty="0"/>
        </a:p>
      </dgm:t>
    </dgm:pt>
    <dgm:pt modelId="{AFC4340C-E620-4D76-8461-F18206E9F78D}" type="parTrans" cxnId="{5A07EC64-F92E-4620-BDB5-4B848F080795}">
      <dgm:prSet/>
      <dgm:spPr/>
      <dgm:t>
        <a:bodyPr/>
        <a:lstStyle/>
        <a:p>
          <a:endParaRPr lang="id-ID"/>
        </a:p>
      </dgm:t>
    </dgm:pt>
    <dgm:pt modelId="{2CEBF1C8-B4FB-4F1A-9873-CF69FEBAB153}" type="sibTrans" cxnId="{5A07EC64-F92E-4620-BDB5-4B848F080795}">
      <dgm:prSet/>
      <dgm:spPr/>
      <dgm:t>
        <a:bodyPr/>
        <a:lstStyle/>
        <a:p>
          <a:endParaRPr lang="id-ID"/>
        </a:p>
      </dgm:t>
    </dgm:pt>
    <dgm:pt modelId="{DCB563F0-EE1E-4F99-B4A5-3AE9011AA487}">
      <dgm:prSet phldrT="[Text]"/>
      <dgm:spPr/>
      <dgm:t>
        <a:bodyPr/>
        <a:lstStyle/>
        <a:p>
          <a:r>
            <a:rPr lang="id-ID" dirty="0" smtClean="0"/>
            <a:t>Pengaturan</a:t>
          </a:r>
          <a:endParaRPr lang="id-ID" dirty="0"/>
        </a:p>
      </dgm:t>
    </dgm:pt>
    <dgm:pt modelId="{AE8D2443-780D-4607-8A30-C6497CC1971F}" type="parTrans" cxnId="{BE610DC3-9E26-4282-8B07-403AB0868AB1}">
      <dgm:prSet/>
      <dgm:spPr/>
      <dgm:t>
        <a:bodyPr/>
        <a:lstStyle/>
        <a:p>
          <a:endParaRPr lang="id-ID"/>
        </a:p>
      </dgm:t>
    </dgm:pt>
    <dgm:pt modelId="{E018BCFA-44AC-4072-A1CC-88CAD3184FC0}" type="sibTrans" cxnId="{BE610DC3-9E26-4282-8B07-403AB0868AB1}">
      <dgm:prSet/>
      <dgm:spPr/>
      <dgm:t>
        <a:bodyPr/>
        <a:lstStyle/>
        <a:p>
          <a:endParaRPr lang="id-ID"/>
        </a:p>
      </dgm:t>
    </dgm:pt>
    <dgm:pt modelId="{85FDBAC3-D05B-4DE7-9E6F-38FEE0F84D83}">
      <dgm:prSet phldrT="[Text]"/>
      <dgm:spPr/>
      <dgm:t>
        <a:bodyPr/>
        <a:lstStyle/>
        <a:p>
          <a:r>
            <a:rPr lang="id-ID" dirty="0" smtClean="0"/>
            <a:t>Pengelolaan</a:t>
          </a:r>
          <a:endParaRPr lang="id-ID" dirty="0"/>
        </a:p>
      </dgm:t>
    </dgm:pt>
    <dgm:pt modelId="{7BEA3A53-1251-4F12-AB04-D5CA4ECB6F70}" type="parTrans" cxnId="{E8CD4AD9-2052-4E5A-99DA-807C00EA05DB}">
      <dgm:prSet/>
      <dgm:spPr/>
      <dgm:t>
        <a:bodyPr/>
        <a:lstStyle/>
        <a:p>
          <a:endParaRPr lang="id-ID"/>
        </a:p>
      </dgm:t>
    </dgm:pt>
    <dgm:pt modelId="{CECD38F0-49F9-42BC-9E67-F6DFA8E8B21F}" type="sibTrans" cxnId="{E8CD4AD9-2052-4E5A-99DA-807C00EA05DB}">
      <dgm:prSet/>
      <dgm:spPr/>
      <dgm:t>
        <a:bodyPr/>
        <a:lstStyle/>
        <a:p>
          <a:endParaRPr lang="id-ID"/>
        </a:p>
      </dgm:t>
    </dgm:pt>
    <dgm:pt modelId="{F0B8E40D-EE05-49F9-A35C-DF784F06560B}">
      <dgm:prSet phldrT="[Text]"/>
      <dgm:spPr/>
      <dgm:t>
        <a:bodyPr/>
        <a:lstStyle/>
        <a:p>
          <a:r>
            <a:rPr lang="id-ID" dirty="0" smtClean="0"/>
            <a:t>Pengawasan</a:t>
          </a:r>
          <a:endParaRPr lang="id-ID" dirty="0"/>
        </a:p>
      </dgm:t>
    </dgm:pt>
    <dgm:pt modelId="{0733D4B5-ED37-41D5-810C-B723C38E2E88}" type="parTrans" cxnId="{0456E22C-C701-4818-BD70-CA43F8B2B94A}">
      <dgm:prSet/>
      <dgm:spPr/>
      <dgm:t>
        <a:bodyPr/>
        <a:lstStyle/>
        <a:p>
          <a:endParaRPr lang="id-ID"/>
        </a:p>
      </dgm:t>
    </dgm:pt>
    <dgm:pt modelId="{5FA708DE-42B3-42C1-AD6C-D9D7ABABC021}" type="sibTrans" cxnId="{0456E22C-C701-4818-BD70-CA43F8B2B94A}">
      <dgm:prSet/>
      <dgm:spPr/>
      <dgm:t>
        <a:bodyPr/>
        <a:lstStyle/>
        <a:p>
          <a:endParaRPr lang="id-ID"/>
        </a:p>
      </dgm:t>
    </dgm:pt>
    <dgm:pt modelId="{1F37F82B-3377-493E-ABF6-BC713587C305}" type="pres">
      <dgm:prSet presAssocID="{957F2B95-77E0-4E3F-B36D-FD5E33D11587}" presName="compositeShape" presStyleCnt="0">
        <dgm:presLayoutVars>
          <dgm:chMax val="7"/>
          <dgm:dir/>
          <dgm:resizeHandles val="exact"/>
        </dgm:presLayoutVars>
      </dgm:prSet>
      <dgm:spPr/>
    </dgm:pt>
    <dgm:pt modelId="{641EB903-3AFD-410B-9799-1F711C75C21B}" type="pres">
      <dgm:prSet presAssocID="{957F2B95-77E0-4E3F-B36D-FD5E33D11587}" presName="wedge1" presStyleLbl="node1" presStyleIdx="0" presStyleCnt="4"/>
      <dgm:spPr/>
      <dgm:t>
        <a:bodyPr/>
        <a:lstStyle/>
        <a:p>
          <a:endParaRPr lang="id-ID"/>
        </a:p>
      </dgm:t>
    </dgm:pt>
    <dgm:pt modelId="{62E21C4B-E799-4243-9C6F-755FF2513EB6}" type="pres">
      <dgm:prSet presAssocID="{957F2B95-77E0-4E3F-B36D-FD5E33D1158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D114F7-298B-4E6A-A096-20CE2F592C56}" type="pres">
      <dgm:prSet presAssocID="{957F2B95-77E0-4E3F-B36D-FD5E33D11587}" presName="wedge2" presStyleLbl="node1" presStyleIdx="1" presStyleCnt="4"/>
      <dgm:spPr/>
      <dgm:t>
        <a:bodyPr/>
        <a:lstStyle/>
        <a:p>
          <a:endParaRPr lang="id-ID"/>
        </a:p>
      </dgm:t>
    </dgm:pt>
    <dgm:pt modelId="{F19A6C3D-9AD0-4C0A-BBD4-54D87B4D395E}" type="pres">
      <dgm:prSet presAssocID="{957F2B95-77E0-4E3F-B36D-FD5E33D1158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8ED833-9015-47CA-8E2A-BFAEE8D213C1}" type="pres">
      <dgm:prSet presAssocID="{957F2B95-77E0-4E3F-B36D-FD5E33D11587}" presName="wedge3" presStyleLbl="node1" presStyleIdx="2" presStyleCnt="4"/>
      <dgm:spPr/>
      <dgm:t>
        <a:bodyPr/>
        <a:lstStyle/>
        <a:p>
          <a:endParaRPr lang="id-ID"/>
        </a:p>
      </dgm:t>
    </dgm:pt>
    <dgm:pt modelId="{A2E02F86-1551-4651-8682-CDDE034B2EB0}" type="pres">
      <dgm:prSet presAssocID="{957F2B95-77E0-4E3F-B36D-FD5E33D1158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FEC5AE-5305-4D17-8B55-93BA17451409}" type="pres">
      <dgm:prSet presAssocID="{957F2B95-77E0-4E3F-B36D-FD5E33D11587}" presName="wedge4" presStyleLbl="node1" presStyleIdx="3" presStyleCnt="4"/>
      <dgm:spPr/>
      <dgm:t>
        <a:bodyPr/>
        <a:lstStyle/>
        <a:p>
          <a:endParaRPr lang="id-ID"/>
        </a:p>
      </dgm:t>
    </dgm:pt>
    <dgm:pt modelId="{BAAA80C0-F346-4C1B-B333-EC0B9BF59CC4}" type="pres">
      <dgm:prSet presAssocID="{957F2B95-77E0-4E3F-B36D-FD5E33D1158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C392D83-2EAE-4950-9B14-E733ABFCC1F7}" type="presOf" srcId="{957F2B95-77E0-4E3F-B36D-FD5E33D11587}" destId="{1F37F82B-3377-493E-ABF6-BC713587C305}" srcOrd="0" destOrd="0" presId="urn:microsoft.com/office/officeart/2005/8/layout/chart3"/>
    <dgm:cxn modelId="{9D279016-EA2C-403C-ABAE-3E6AB233DF60}" type="presOf" srcId="{CFC5B555-17D7-47FB-9B6A-46155C057816}" destId="{62E21C4B-E799-4243-9C6F-755FF2513EB6}" srcOrd="1" destOrd="0" presId="urn:microsoft.com/office/officeart/2005/8/layout/chart3"/>
    <dgm:cxn modelId="{5A07EC64-F92E-4620-BDB5-4B848F080795}" srcId="{957F2B95-77E0-4E3F-B36D-FD5E33D11587}" destId="{CFC5B555-17D7-47FB-9B6A-46155C057816}" srcOrd="0" destOrd="0" parTransId="{AFC4340C-E620-4D76-8461-F18206E9F78D}" sibTransId="{2CEBF1C8-B4FB-4F1A-9873-CF69FEBAB153}"/>
    <dgm:cxn modelId="{33E86D0D-D4CB-4F8C-A1C8-4B2A5107963B}" type="presOf" srcId="{CFC5B555-17D7-47FB-9B6A-46155C057816}" destId="{641EB903-3AFD-410B-9799-1F711C75C21B}" srcOrd="0" destOrd="0" presId="urn:microsoft.com/office/officeart/2005/8/layout/chart3"/>
    <dgm:cxn modelId="{E8CD4AD9-2052-4E5A-99DA-807C00EA05DB}" srcId="{957F2B95-77E0-4E3F-B36D-FD5E33D11587}" destId="{85FDBAC3-D05B-4DE7-9E6F-38FEE0F84D83}" srcOrd="2" destOrd="0" parTransId="{7BEA3A53-1251-4F12-AB04-D5CA4ECB6F70}" sibTransId="{CECD38F0-49F9-42BC-9E67-F6DFA8E8B21F}"/>
    <dgm:cxn modelId="{3EB0A8ED-1E2E-46C1-AAE4-D9D5D59610B9}" type="presOf" srcId="{F0B8E40D-EE05-49F9-A35C-DF784F06560B}" destId="{87FEC5AE-5305-4D17-8B55-93BA17451409}" srcOrd="0" destOrd="0" presId="urn:microsoft.com/office/officeart/2005/8/layout/chart3"/>
    <dgm:cxn modelId="{60E649EB-8EEF-4BFF-AFA6-CB89DF14FC21}" type="presOf" srcId="{85FDBAC3-D05B-4DE7-9E6F-38FEE0F84D83}" destId="{A2E02F86-1551-4651-8682-CDDE034B2EB0}" srcOrd="1" destOrd="0" presId="urn:microsoft.com/office/officeart/2005/8/layout/chart3"/>
    <dgm:cxn modelId="{BE610DC3-9E26-4282-8B07-403AB0868AB1}" srcId="{957F2B95-77E0-4E3F-B36D-FD5E33D11587}" destId="{DCB563F0-EE1E-4F99-B4A5-3AE9011AA487}" srcOrd="1" destOrd="0" parTransId="{AE8D2443-780D-4607-8A30-C6497CC1971F}" sibTransId="{E018BCFA-44AC-4072-A1CC-88CAD3184FC0}"/>
    <dgm:cxn modelId="{4546E8A2-A36A-46E9-90BB-E31B984291E6}" type="presOf" srcId="{DCB563F0-EE1E-4F99-B4A5-3AE9011AA487}" destId="{F19A6C3D-9AD0-4C0A-BBD4-54D87B4D395E}" srcOrd="1" destOrd="0" presId="urn:microsoft.com/office/officeart/2005/8/layout/chart3"/>
    <dgm:cxn modelId="{408F3BDA-931E-466A-A229-36046F7E55EC}" type="presOf" srcId="{DCB563F0-EE1E-4F99-B4A5-3AE9011AA487}" destId="{24D114F7-298B-4E6A-A096-20CE2F592C56}" srcOrd="0" destOrd="0" presId="urn:microsoft.com/office/officeart/2005/8/layout/chart3"/>
    <dgm:cxn modelId="{0456E22C-C701-4818-BD70-CA43F8B2B94A}" srcId="{957F2B95-77E0-4E3F-B36D-FD5E33D11587}" destId="{F0B8E40D-EE05-49F9-A35C-DF784F06560B}" srcOrd="3" destOrd="0" parTransId="{0733D4B5-ED37-41D5-810C-B723C38E2E88}" sibTransId="{5FA708DE-42B3-42C1-AD6C-D9D7ABABC021}"/>
    <dgm:cxn modelId="{E904C224-1FF3-42B1-8C60-4874048F998D}" type="presOf" srcId="{F0B8E40D-EE05-49F9-A35C-DF784F06560B}" destId="{BAAA80C0-F346-4C1B-B333-EC0B9BF59CC4}" srcOrd="1" destOrd="0" presId="urn:microsoft.com/office/officeart/2005/8/layout/chart3"/>
    <dgm:cxn modelId="{38308C10-48FF-4C30-8190-765CBC79BA7A}" type="presOf" srcId="{85FDBAC3-D05B-4DE7-9E6F-38FEE0F84D83}" destId="{EC8ED833-9015-47CA-8E2A-BFAEE8D213C1}" srcOrd="0" destOrd="0" presId="urn:microsoft.com/office/officeart/2005/8/layout/chart3"/>
    <dgm:cxn modelId="{96057703-1587-4A4D-86DE-FA9DD876CBCC}" type="presParOf" srcId="{1F37F82B-3377-493E-ABF6-BC713587C305}" destId="{641EB903-3AFD-410B-9799-1F711C75C21B}" srcOrd="0" destOrd="0" presId="urn:microsoft.com/office/officeart/2005/8/layout/chart3"/>
    <dgm:cxn modelId="{0686A227-BC9C-40A9-BFAD-42DFCEC97960}" type="presParOf" srcId="{1F37F82B-3377-493E-ABF6-BC713587C305}" destId="{62E21C4B-E799-4243-9C6F-755FF2513EB6}" srcOrd="1" destOrd="0" presId="urn:microsoft.com/office/officeart/2005/8/layout/chart3"/>
    <dgm:cxn modelId="{A17B4222-1754-4C2D-B547-5EEC91CA3487}" type="presParOf" srcId="{1F37F82B-3377-493E-ABF6-BC713587C305}" destId="{24D114F7-298B-4E6A-A096-20CE2F592C56}" srcOrd="2" destOrd="0" presId="urn:microsoft.com/office/officeart/2005/8/layout/chart3"/>
    <dgm:cxn modelId="{6046E4A5-0CDE-42CC-B40C-3C1AF95E2BA1}" type="presParOf" srcId="{1F37F82B-3377-493E-ABF6-BC713587C305}" destId="{F19A6C3D-9AD0-4C0A-BBD4-54D87B4D395E}" srcOrd="3" destOrd="0" presId="urn:microsoft.com/office/officeart/2005/8/layout/chart3"/>
    <dgm:cxn modelId="{04E6228B-9272-4C7E-8FD0-B9C5ECA41A40}" type="presParOf" srcId="{1F37F82B-3377-493E-ABF6-BC713587C305}" destId="{EC8ED833-9015-47CA-8E2A-BFAEE8D213C1}" srcOrd="4" destOrd="0" presId="urn:microsoft.com/office/officeart/2005/8/layout/chart3"/>
    <dgm:cxn modelId="{C7B4339E-3574-4BA0-9384-692894491942}" type="presParOf" srcId="{1F37F82B-3377-493E-ABF6-BC713587C305}" destId="{A2E02F86-1551-4651-8682-CDDE034B2EB0}" srcOrd="5" destOrd="0" presId="urn:microsoft.com/office/officeart/2005/8/layout/chart3"/>
    <dgm:cxn modelId="{D7771071-75A4-4AE2-BA76-C2EDA04229BC}" type="presParOf" srcId="{1F37F82B-3377-493E-ABF6-BC713587C305}" destId="{87FEC5AE-5305-4D17-8B55-93BA17451409}" srcOrd="6" destOrd="0" presId="urn:microsoft.com/office/officeart/2005/8/layout/chart3"/>
    <dgm:cxn modelId="{815BB149-B764-45D9-B55F-30FF609CD3B0}" type="presParOf" srcId="{1F37F82B-3377-493E-ABF6-BC713587C305}" destId="{BAAA80C0-F346-4C1B-B333-EC0B9BF59CC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D8531-FB20-4A1B-9B34-BABC346A3C2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015FADC-D85E-4868-8BA0-E7B1A11710F4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mtClean="0"/>
            <a:t>Narasi Kebijakan</a:t>
          </a:r>
          <a:endParaRPr lang="en-US"/>
        </a:p>
      </dgm:t>
    </dgm:pt>
    <dgm:pt modelId="{3E8591DD-D491-479A-BAD4-37934A29529E}" type="parTrans" cxnId="{55076987-3842-4560-A5B6-AA7C911FB349}">
      <dgm:prSet/>
      <dgm:spPr/>
      <dgm:t>
        <a:bodyPr/>
        <a:lstStyle/>
        <a:p>
          <a:endParaRPr lang="en-US"/>
        </a:p>
      </dgm:t>
    </dgm:pt>
    <dgm:pt modelId="{DF60E01D-9685-486C-8532-FEE0DF7319C6}" type="sibTrans" cxnId="{55076987-3842-4560-A5B6-AA7C911FB349}">
      <dgm:prSet/>
      <dgm:spPr/>
      <dgm:t>
        <a:bodyPr/>
        <a:lstStyle/>
        <a:p>
          <a:endParaRPr lang="en-US"/>
        </a:p>
      </dgm:t>
    </dgm:pt>
    <dgm:pt modelId="{922F2FEC-4CFB-4397-A014-8B76F0F3D888}">
      <dgm:prSet phldrT="[Text]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mtClean="0"/>
            <a:t>Politik-kepentingan</a:t>
          </a:r>
          <a:endParaRPr lang="en-US"/>
        </a:p>
      </dgm:t>
    </dgm:pt>
    <dgm:pt modelId="{392879D5-E768-4889-B996-788B075BBE3A}" type="parTrans" cxnId="{AE237B77-E0AF-408B-A831-230CA6D989FC}">
      <dgm:prSet/>
      <dgm:spPr/>
      <dgm:t>
        <a:bodyPr/>
        <a:lstStyle/>
        <a:p>
          <a:endParaRPr lang="en-US"/>
        </a:p>
      </dgm:t>
    </dgm:pt>
    <dgm:pt modelId="{F2C11E22-8604-44D2-B3F0-59DF9DA0EE1C}" type="sibTrans" cxnId="{AE237B77-E0AF-408B-A831-230CA6D989FC}">
      <dgm:prSet/>
      <dgm:spPr/>
      <dgm:t>
        <a:bodyPr/>
        <a:lstStyle/>
        <a:p>
          <a:endParaRPr lang="en-US"/>
        </a:p>
      </dgm:t>
    </dgm:pt>
    <dgm:pt modelId="{82B14D57-8137-4F30-8787-A7B5E7891302}">
      <dgm:prSet phldrT="[Text]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mtClean="0"/>
            <a:t>Aktor-Network</a:t>
          </a:r>
          <a:endParaRPr lang="en-US"/>
        </a:p>
      </dgm:t>
    </dgm:pt>
    <dgm:pt modelId="{6BF5E604-6982-4AA7-AF71-C8A1339FAC94}" type="parTrans" cxnId="{A80FAE14-7694-4B4D-A73F-AC2C9E2B9009}">
      <dgm:prSet/>
      <dgm:spPr/>
      <dgm:t>
        <a:bodyPr/>
        <a:lstStyle/>
        <a:p>
          <a:endParaRPr lang="en-US"/>
        </a:p>
      </dgm:t>
    </dgm:pt>
    <dgm:pt modelId="{F7C86BE4-883C-46AD-BC19-BEF67B6E6B38}" type="sibTrans" cxnId="{A80FAE14-7694-4B4D-A73F-AC2C9E2B9009}">
      <dgm:prSet/>
      <dgm:spPr/>
      <dgm:t>
        <a:bodyPr/>
        <a:lstStyle/>
        <a:p>
          <a:endParaRPr lang="en-US"/>
        </a:p>
      </dgm:t>
    </dgm:pt>
    <dgm:pt modelId="{FA416DB3-01BD-435C-99AA-91F0BE0A89CC}" type="pres">
      <dgm:prSet presAssocID="{AE7D8531-FB20-4A1B-9B34-BABC346A3C21}" presName="compositeShape" presStyleCnt="0">
        <dgm:presLayoutVars>
          <dgm:chMax val="7"/>
          <dgm:dir/>
          <dgm:resizeHandles val="exact"/>
        </dgm:presLayoutVars>
      </dgm:prSet>
      <dgm:spPr/>
    </dgm:pt>
    <dgm:pt modelId="{E53A1044-2247-47DB-8EE4-B68A37899F6B}" type="pres">
      <dgm:prSet presAssocID="{7015FADC-D85E-4868-8BA0-E7B1A11710F4}" presName="circ1" presStyleLbl="vennNode1" presStyleIdx="0" presStyleCnt="3"/>
      <dgm:spPr/>
      <dgm:t>
        <a:bodyPr/>
        <a:lstStyle/>
        <a:p>
          <a:endParaRPr lang="en-US"/>
        </a:p>
      </dgm:t>
    </dgm:pt>
    <dgm:pt modelId="{921E13D3-CA6E-4B7A-9878-2C3447607FFD}" type="pres">
      <dgm:prSet presAssocID="{7015FADC-D85E-4868-8BA0-E7B1A11710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130D-3405-44A6-83F0-29ACD86F95C4}" type="pres">
      <dgm:prSet presAssocID="{922F2FEC-4CFB-4397-A014-8B76F0F3D888}" presName="circ2" presStyleLbl="vennNode1" presStyleIdx="1" presStyleCnt="3"/>
      <dgm:spPr/>
      <dgm:t>
        <a:bodyPr/>
        <a:lstStyle/>
        <a:p>
          <a:endParaRPr lang="en-US"/>
        </a:p>
      </dgm:t>
    </dgm:pt>
    <dgm:pt modelId="{848DB3FA-B653-42C3-814D-131C527436BB}" type="pres">
      <dgm:prSet presAssocID="{922F2FEC-4CFB-4397-A014-8B76F0F3D8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29D67-2C3F-4196-83D2-C65EA28B4E58}" type="pres">
      <dgm:prSet presAssocID="{82B14D57-8137-4F30-8787-A7B5E7891302}" presName="circ3" presStyleLbl="vennNode1" presStyleIdx="2" presStyleCnt="3"/>
      <dgm:spPr/>
      <dgm:t>
        <a:bodyPr/>
        <a:lstStyle/>
        <a:p>
          <a:endParaRPr lang="en-US"/>
        </a:p>
      </dgm:t>
    </dgm:pt>
    <dgm:pt modelId="{2BAA206F-E08A-42FA-86EA-5060A4409180}" type="pres">
      <dgm:prSet presAssocID="{82B14D57-8137-4F30-8787-A7B5E78913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76987-3842-4560-A5B6-AA7C911FB349}" srcId="{AE7D8531-FB20-4A1B-9B34-BABC346A3C21}" destId="{7015FADC-D85E-4868-8BA0-E7B1A11710F4}" srcOrd="0" destOrd="0" parTransId="{3E8591DD-D491-479A-BAD4-37934A29529E}" sibTransId="{DF60E01D-9685-486C-8532-FEE0DF7319C6}"/>
    <dgm:cxn modelId="{3AE0A5D0-3DA2-42EC-8CFB-ED4C04B0727E}" type="presOf" srcId="{7015FADC-D85E-4868-8BA0-E7B1A11710F4}" destId="{921E13D3-CA6E-4B7A-9878-2C3447607FFD}" srcOrd="1" destOrd="0" presId="urn:microsoft.com/office/officeart/2005/8/layout/venn1"/>
    <dgm:cxn modelId="{FA32902D-8F91-43D7-B063-016237C8DE13}" type="presOf" srcId="{922F2FEC-4CFB-4397-A014-8B76F0F3D888}" destId="{3020130D-3405-44A6-83F0-29ACD86F95C4}" srcOrd="0" destOrd="0" presId="urn:microsoft.com/office/officeart/2005/8/layout/venn1"/>
    <dgm:cxn modelId="{A80FAE14-7694-4B4D-A73F-AC2C9E2B9009}" srcId="{AE7D8531-FB20-4A1B-9B34-BABC346A3C21}" destId="{82B14D57-8137-4F30-8787-A7B5E7891302}" srcOrd="2" destOrd="0" parTransId="{6BF5E604-6982-4AA7-AF71-C8A1339FAC94}" sibTransId="{F7C86BE4-883C-46AD-BC19-BEF67B6E6B38}"/>
    <dgm:cxn modelId="{08EB978B-4682-40DA-9501-B68198C3261D}" type="presOf" srcId="{7015FADC-D85E-4868-8BA0-E7B1A11710F4}" destId="{E53A1044-2247-47DB-8EE4-B68A37899F6B}" srcOrd="0" destOrd="0" presId="urn:microsoft.com/office/officeart/2005/8/layout/venn1"/>
    <dgm:cxn modelId="{D15A1DEC-7EBF-4C2C-B251-267CB0FEF027}" type="presOf" srcId="{82B14D57-8137-4F30-8787-A7B5E7891302}" destId="{2BAA206F-E08A-42FA-86EA-5060A4409180}" srcOrd="1" destOrd="0" presId="urn:microsoft.com/office/officeart/2005/8/layout/venn1"/>
    <dgm:cxn modelId="{7D6FA663-5363-4EBF-AD43-4607B3895539}" type="presOf" srcId="{922F2FEC-4CFB-4397-A014-8B76F0F3D888}" destId="{848DB3FA-B653-42C3-814D-131C527436BB}" srcOrd="1" destOrd="0" presId="urn:microsoft.com/office/officeart/2005/8/layout/venn1"/>
    <dgm:cxn modelId="{B0DF857C-2458-4EFB-ADA0-21193DD54A73}" type="presOf" srcId="{82B14D57-8137-4F30-8787-A7B5E7891302}" destId="{B3729D67-2C3F-4196-83D2-C65EA28B4E58}" srcOrd="0" destOrd="0" presId="urn:microsoft.com/office/officeart/2005/8/layout/venn1"/>
    <dgm:cxn modelId="{EF49752A-4C5C-48AF-9A90-1E699AC34903}" type="presOf" srcId="{AE7D8531-FB20-4A1B-9B34-BABC346A3C21}" destId="{FA416DB3-01BD-435C-99AA-91F0BE0A89CC}" srcOrd="0" destOrd="0" presId="urn:microsoft.com/office/officeart/2005/8/layout/venn1"/>
    <dgm:cxn modelId="{AE237B77-E0AF-408B-A831-230CA6D989FC}" srcId="{AE7D8531-FB20-4A1B-9B34-BABC346A3C21}" destId="{922F2FEC-4CFB-4397-A014-8B76F0F3D888}" srcOrd="1" destOrd="0" parTransId="{392879D5-E768-4889-B996-788B075BBE3A}" sibTransId="{F2C11E22-8604-44D2-B3F0-59DF9DA0EE1C}"/>
    <dgm:cxn modelId="{E0CF8A14-5B26-495B-8A09-AF2340B940B1}" type="presParOf" srcId="{FA416DB3-01BD-435C-99AA-91F0BE0A89CC}" destId="{E53A1044-2247-47DB-8EE4-B68A37899F6B}" srcOrd="0" destOrd="0" presId="urn:microsoft.com/office/officeart/2005/8/layout/venn1"/>
    <dgm:cxn modelId="{6FFAB36C-7568-4BEA-869F-66262E144610}" type="presParOf" srcId="{FA416DB3-01BD-435C-99AA-91F0BE0A89CC}" destId="{921E13D3-CA6E-4B7A-9878-2C3447607FFD}" srcOrd="1" destOrd="0" presId="urn:microsoft.com/office/officeart/2005/8/layout/venn1"/>
    <dgm:cxn modelId="{979D0687-BDB9-41EF-8CD4-164A393862F7}" type="presParOf" srcId="{FA416DB3-01BD-435C-99AA-91F0BE0A89CC}" destId="{3020130D-3405-44A6-83F0-29ACD86F95C4}" srcOrd="2" destOrd="0" presId="urn:microsoft.com/office/officeart/2005/8/layout/venn1"/>
    <dgm:cxn modelId="{1AF45D4E-AD4A-47B4-803F-548F6C6DF090}" type="presParOf" srcId="{FA416DB3-01BD-435C-99AA-91F0BE0A89CC}" destId="{848DB3FA-B653-42C3-814D-131C527436BB}" srcOrd="3" destOrd="0" presId="urn:microsoft.com/office/officeart/2005/8/layout/venn1"/>
    <dgm:cxn modelId="{B2642AE5-2959-48F7-B013-D011ED6BCA6D}" type="presParOf" srcId="{FA416DB3-01BD-435C-99AA-91F0BE0A89CC}" destId="{B3729D67-2C3F-4196-83D2-C65EA28B4E58}" srcOrd="4" destOrd="0" presId="urn:microsoft.com/office/officeart/2005/8/layout/venn1"/>
    <dgm:cxn modelId="{E51AAE5F-836F-4E1D-91BF-66BFB98F16C4}" type="presParOf" srcId="{FA416DB3-01BD-435C-99AA-91F0BE0A89CC}" destId="{2BAA206F-E08A-42FA-86EA-5060A44091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51F50-380A-40FA-8B8A-0C8DC32782D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56B047-D8BA-40A6-8C39-F4377C41F3BB}">
      <dgm:prSet phldrT="[Text]"/>
      <dgm:spPr>
        <a:solidFill>
          <a:schemeClr val="accent2">
            <a:alpha val="54118"/>
          </a:schemeClr>
        </a:solidFill>
      </dgm:spPr>
      <dgm:t>
        <a:bodyPr/>
        <a:lstStyle/>
        <a:p>
          <a:pPr algn="l"/>
          <a:r>
            <a:rPr lang="en-US" smtClean="0"/>
            <a:t>SDA bukan asset</a:t>
          </a:r>
          <a:endParaRPr lang="en-US"/>
        </a:p>
      </dgm:t>
    </dgm:pt>
    <dgm:pt modelId="{C9FF81E0-F7A2-4F28-9608-9B1C05163623}" type="parTrans" cxnId="{1829E673-E0F6-460F-8231-D22AB4016D7A}">
      <dgm:prSet/>
      <dgm:spPr/>
      <dgm:t>
        <a:bodyPr/>
        <a:lstStyle/>
        <a:p>
          <a:endParaRPr lang="en-US"/>
        </a:p>
      </dgm:t>
    </dgm:pt>
    <dgm:pt modelId="{E8C2D273-EA75-4928-B367-ECEB8499C955}" type="sibTrans" cxnId="{1829E673-E0F6-460F-8231-D22AB4016D7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2C36001B-552B-4801-884C-F4463693BA8F}">
      <dgm:prSet phldrT="[Text]"/>
      <dgm:spPr>
        <a:solidFill>
          <a:schemeClr val="accent4">
            <a:lumMod val="75000"/>
            <a:alpha val="52941"/>
          </a:schemeClr>
        </a:solidFill>
      </dgm:spPr>
      <dgm:t>
        <a:bodyPr/>
        <a:lstStyle/>
        <a:p>
          <a:r>
            <a:rPr lang="en-US" smtClean="0"/>
            <a:t>Program-anggaran K/L</a:t>
          </a:r>
          <a:endParaRPr lang="en-US"/>
        </a:p>
      </dgm:t>
    </dgm:pt>
    <dgm:pt modelId="{0262144D-9603-45CD-A0FF-E515C8820FC1}" type="parTrans" cxnId="{7D78AAA9-CC6C-4671-A672-9C1704A0D991}">
      <dgm:prSet/>
      <dgm:spPr/>
      <dgm:t>
        <a:bodyPr/>
        <a:lstStyle/>
        <a:p>
          <a:endParaRPr lang="en-US"/>
        </a:p>
      </dgm:t>
    </dgm:pt>
    <dgm:pt modelId="{C6FE34F3-D050-48D3-A127-F92530AA841A}" type="sibTrans" cxnId="{7D78AAA9-CC6C-4671-A672-9C1704A0D991}">
      <dgm:prSet/>
      <dgm:spPr/>
      <dgm:t>
        <a:bodyPr/>
        <a:lstStyle/>
        <a:p>
          <a:endParaRPr lang="en-US"/>
        </a:p>
      </dgm:t>
    </dgm:pt>
    <dgm:pt modelId="{B025651E-7424-495E-8C2C-BF057C2F73CA}">
      <dgm:prSet phldrT="[Text]"/>
      <dgm:spPr>
        <a:solidFill>
          <a:schemeClr val="accent1">
            <a:lumMod val="50000"/>
            <a:alpha val="50980"/>
          </a:schemeClr>
        </a:solidFill>
      </dgm:spPr>
      <dgm:t>
        <a:bodyPr/>
        <a:lstStyle/>
        <a:p>
          <a:r>
            <a:rPr lang="en-US" smtClean="0"/>
            <a:t>Leadership</a:t>
          </a:r>
          <a:endParaRPr lang="en-US"/>
        </a:p>
      </dgm:t>
    </dgm:pt>
    <dgm:pt modelId="{BA2E296B-CD76-4518-B3DB-5A6D5F10E601}" type="parTrans" cxnId="{44DFE41A-A2D2-41AD-90AB-4790FEA90643}">
      <dgm:prSet/>
      <dgm:spPr/>
      <dgm:t>
        <a:bodyPr/>
        <a:lstStyle/>
        <a:p>
          <a:endParaRPr lang="en-US"/>
        </a:p>
      </dgm:t>
    </dgm:pt>
    <dgm:pt modelId="{96AFCECE-AD41-4A52-8779-B6EAC9DB36EA}" type="sibTrans" cxnId="{44DFE41A-A2D2-41AD-90AB-4790FEA90643}">
      <dgm:prSet/>
      <dgm:spPr/>
      <dgm:t>
        <a:bodyPr/>
        <a:lstStyle/>
        <a:p>
          <a:endParaRPr lang="en-US"/>
        </a:p>
      </dgm:t>
    </dgm:pt>
    <dgm:pt modelId="{1EE44527-E685-4670-A568-A76EB85DABAD}">
      <dgm:prSet phldrT="[Text]"/>
      <dgm:spPr>
        <a:solidFill>
          <a:srgbClr val="67787B">
            <a:alpha val="50980"/>
          </a:srgbClr>
        </a:solidFill>
      </dgm:spPr>
      <dgm:t>
        <a:bodyPr/>
        <a:lstStyle/>
        <a:p>
          <a:r>
            <a:rPr lang="en-US" smtClean="0"/>
            <a:t>Kawasan LTL</a:t>
          </a:r>
          <a:endParaRPr lang="en-US"/>
        </a:p>
      </dgm:t>
    </dgm:pt>
    <dgm:pt modelId="{B6085553-3BC0-4E78-91B9-A3F9137C4A12}" type="parTrans" cxnId="{2D81806B-F449-446A-A3EF-93D90317BFB7}">
      <dgm:prSet/>
      <dgm:spPr/>
      <dgm:t>
        <a:bodyPr/>
        <a:lstStyle/>
        <a:p>
          <a:endParaRPr lang="en-US"/>
        </a:p>
      </dgm:t>
    </dgm:pt>
    <dgm:pt modelId="{5C251310-504B-48CF-A43B-E81E937F48E4}" type="sibTrans" cxnId="{2D81806B-F449-446A-A3EF-93D90317BFB7}">
      <dgm:prSet/>
      <dgm:spPr/>
      <dgm:t>
        <a:bodyPr/>
        <a:lstStyle/>
        <a:p>
          <a:endParaRPr lang="en-US"/>
        </a:p>
      </dgm:t>
    </dgm:pt>
    <dgm:pt modelId="{5DCD30DC-2807-4D1F-8A4D-A09A6E387EFC}" type="pres">
      <dgm:prSet presAssocID="{46351F50-380A-40FA-8B8A-0C8DC32782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4ED5AF-0BAC-4EE9-AB3F-B379CAB5A6AA}" type="pres">
      <dgm:prSet presAssocID="{46351F50-380A-40FA-8B8A-0C8DC32782D5}" presName="cycle" presStyleCnt="0"/>
      <dgm:spPr/>
    </dgm:pt>
    <dgm:pt modelId="{6C1DE877-2319-4E82-B132-46B6BB00FAD9}" type="pres">
      <dgm:prSet presAssocID="{B256B047-D8BA-40A6-8C39-F4377C41F3B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BB7F4-A7E1-480C-B3BF-DE48CB04A66B}" type="pres">
      <dgm:prSet presAssocID="{E8C2D273-EA75-4928-B367-ECEB8499C95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96C3B7F-AFC3-4F80-9B4C-523147532C96}" type="pres">
      <dgm:prSet presAssocID="{2C36001B-552B-4801-884C-F4463693BA8F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94496-5A9B-4EC4-9968-F01953A258F2}" type="pres">
      <dgm:prSet presAssocID="{B025651E-7424-495E-8C2C-BF057C2F73C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F7268-3390-4AC7-BE43-F3E36587853F}" type="pres">
      <dgm:prSet presAssocID="{1EE44527-E685-4670-A568-A76EB85DABAD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78AAA9-CC6C-4671-A672-9C1704A0D991}" srcId="{46351F50-380A-40FA-8B8A-0C8DC32782D5}" destId="{2C36001B-552B-4801-884C-F4463693BA8F}" srcOrd="1" destOrd="0" parTransId="{0262144D-9603-45CD-A0FF-E515C8820FC1}" sibTransId="{C6FE34F3-D050-48D3-A127-F92530AA841A}"/>
    <dgm:cxn modelId="{1829E673-E0F6-460F-8231-D22AB4016D7A}" srcId="{46351F50-380A-40FA-8B8A-0C8DC32782D5}" destId="{B256B047-D8BA-40A6-8C39-F4377C41F3BB}" srcOrd="0" destOrd="0" parTransId="{C9FF81E0-F7A2-4F28-9608-9B1C05163623}" sibTransId="{E8C2D273-EA75-4928-B367-ECEB8499C955}"/>
    <dgm:cxn modelId="{73F3E3C1-8D93-4307-AF4E-F7F98335C79F}" type="presOf" srcId="{B256B047-D8BA-40A6-8C39-F4377C41F3BB}" destId="{6C1DE877-2319-4E82-B132-46B6BB00FAD9}" srcOrd="0" destOrd="0" presId="urn:microsoft.com/office/officeart/2005/8/layout/cycle3"/>
    <dgm:cxn modelId="{AF309246-356C-4242-BA0D-E992809BBD88}" type="presOf" srcId="{1EE44527-E685-4670-A568-A76EB85DABAD}" destId="{A1EF7268-3390-4AC7-BE43-F3E36587853F}" srcOrd="0" destOrd="0" presId="urn:microsoft.com/office/officeart/2005/8/layout/cycle3"/>
    <dgm:cxn modelId="{0AFD7652-FA6B-4B76-9269-BA33D79C633E}" type="presOf" srcId="{E8C2D273-EA75-4928-B367-ECEB8499C955}" destId="{403BB7F4-A7E1-480C-B3BF-DE48CB04A66B}" srcOrd="0" destOrd="0" presId="urn:microsoft.com/office/officeart/2005/8/layout/cycle3"/>
    <dgm:cxn modelId="{340C7548-EE8B-4BAA-A9FB-57E00B66FEBB}" type="presOf" srcId="{B025651E-7424-495E-8C2C-BF057C2F73CA}" destId="{7BC94496-5A9B-4EC4-9968-F01953A258F2}" srcOrd="0" destOrd="0" presId="urn:microsoft.com/office/officeart/2005/8/layout/cycle3"/>
    <dgm:cxn modelId="{2265036A-8D23-4E2D-8217-554428BC86D0}" type="presOf" srcId="{2C36001B-552B-4801-884C-F4463693BA8F}" destId="{196C3B7F-AFC3-4F80-9B4C-523147532C96}" srcOrd="0" destOrd="0" presId="urn:microsoft.com/office/officeart/2005/8/layout/cycle3"/>
    <dgm:cxn modelId="{44DFE41A-A2D2-41AD-90AB-4790FEA90643}" srcId="{46351F50-380A-40FA-8B8A-0C8DC32782D5}" destId="{B025651E-7424-495E-8C2C-BF057C2F73CA}" srcOrd="2" destOrd="0" parTransId="{BA2E296B-CD76-4518-B3DB-5A6D5F10E601}" sibTransId="{96AFCECE-AD41-4A52-8779-B6EAC9DB36EA}"/>
    <dgm:cxn modelId="{61BA3EB4-1281-4A43-9932-E64E9B479C71}" type="presOf" srcId="{46351F50-380A-40FA-8B8A-0C8DC32782D5}" destId="{5DCD30DC-2807-4D1F-8A4D-A09A6E387EFC}" srcOrd="0" destOrd="0" presId="urn:microsoft.com/office/officeart/2005/8/layout/cycle3"/>
    <dgm:cxn modelId="{2D81806B-F449-446A-A3EF-93D90317BFB7}" srcId="{46351F50-380A-40FA-8B8A-0C8DC32782D5}" destId="{1EE44527-E685-4670-A568-A76EB85DABAD}" srcOrd="3" destOrd="0" parTransId="{B6085553-3BC0-4E78-91B9-A3F9137C4A12}" sibTransId="{5C251310-504B-48CF-A43B-E81E937F48E4}"/>
    <dgm:cxn modelId="{57F93E86-7C04-463E-969A-EC4F99F0FC11}" type="presParOf" srcId="{5DCD30DC-2807-4D1F-8A4D-A09A6E387EFC}" destId="{714ED5AF-0BAC-4EE9-AB3F-B379CAB5A6AA}" srcOrd="0" destOrd="0" presId="urn:microsoft.com/office/officeart/2005/8/layout/cycle3"/>
    <dgm:cxn modelId="{A7C8786E-106D-47BE-B0A6-F0975C316D7F}" type="presParOf" srcId="{714ED5AF-0BAC-4EE9-AB3F-B379CAB5A6AA}" destId="{6C1DE877-2319-4E82-B132-46B6BB00FAD9}" srcOrd="0" destOrd="0" presId="urn:microsoft.com/office/officeart/2005/8/layout/cycle3"/>
    <dgm:cxn modelId="{9739FA5A-D9F9-46D6-A79F-1CBF32F35DD9}" type="presParOf" srcId="{714ED5AF-0BAC-4EE9-AB3F-B379CAB5A6AA}" destId="{403BB7F4-A7E1-480C-B3BF-DE48CB04A66B}" srcOrd="1" destOrd="0" presId="urn:microsoft.com/office/officeart/2005/8/layout/cycle3"/>
    <dgm:cxn modelId="{53C8D542-FA61-46E3-885B-B19334C78638}" type="presParOf" srcId="{714ED5AF-0BAC-4EE9-AB3F-B379CAB5A6AA}" destId="{196C3B7F-AFC3-4F80-9B4C-523147532C96}" srcOrd="2" destOrd="0" presId="urn:microsoft.com/office/officeart/2005/8/layout/cycle3"/>
    <dgm:cxn modelId="{11B2B1D4-DD01-42C7-874E-FF2C1EA62209}" type="presParOf" srcId="{714ED5AF-0BAC-4EE9-AB3F-B379CAB5A6AA}" destId="{7BC94496-5A9B-4EC4-9968-F01953A258F2}" srcOrd="3" destOrd="0" presId="urn:microsoft.com/office/officeart/2005/8/layout/cycle3"/>
    <dgm:cxn modelId="{791CEDE2-A1C3-4F1C-B250-5977E30AF87B}" type="presParOf" srcId="{714ED5AF-0BAC-4EE9-AB3F-B379CAB5A6AA}" destId="{A1EF7268-3390-4AC7-BE43-F3E36587853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EB903-3AFD-410B-9799-1F711C75C21B}">
      <dsp:nvSpPr>
        <dsp:cNvPr id="0" name=""/>
        <dsp:cNvSpPr/>
      </dsp:nvSpPr>
      <dsp:spPr>
        <a:xfrm>
          <a:off x="359084" y="173566"/>
          <a:ext cx="2340222" cy="2340222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Kebijakan</a:t>
          </a:r>
          <a:endParaRPr lang="id-ID" sz="1000" kern="1200" dirty="0"/>
        </a:p>
      </dsp:txBody>
      <dsp:txXfrm>
        <a:off x="1555940" y="606507"/>
        <a:ext cx="863653" cy="696494"/>
      </dsp:txXfrm>
    </dsp:sp>
    <dsp:sp modelId="{24D114F7-298B-4E6A-A096-20CE2F592C56}">
      <dsp:nvSpPr>
        <dsp:cNvPr id="0" name=""/>
        <dsp:cNvSpPr/>
      </dsp:nvSpPr>
      <dsp:spPr>
        <a:xfrm>
          <a:off x="260460" y="272190"/>
          <a:ext cx="2340222" cy="2340222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Pengaturan</a:t>
          </a:r>
          <a:endParaRPr lang="id-ID" sz="1000" kern="1200" dirty="0"/>
        </a:p>
      </dsp:txBody>
      <dsp:txXfrm>
        <a:off x="1472361" y="1484091"/>
        <a:ext cx="863653" cy="696494"/>
      </dsp:txXfrm>
    </dsp:sp>
    <dsp:sp modelId="{EC8ED833-9015-47CA-8E2A-BFAEE8D213C1}">
      <dsp:nvSpPr>
        <dsp:cNvPr id="0" name=""/>
        <dsp:cNvSpPr/>
      </dsp:nvSpPr>
      <dsp:spPr>
        <a:xfrm>
          <a:off x="260460" y="272190"/>
          <a:ext cx="2340222" cy="234022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Pengelolaan</a:t>
          </a:r>
          <a:endParaRPr lang="id-ID" sz="1000" kern="1200" dirty="0"/>
        </a:p>
      </dsp:txBody>
      <dsp:txXfrm>
        <a:off x="525128" y="1484091"/>
        <a:ext cx="863653" cy="696494"/>
      </dsp:txXfrm>
    </dsp:sp>
    <dsp:sp modelId="{87FEC5AE-5305-4D17-8B55-93BA17451409}">
      <dsp:nvSpPr>
        <dsp:cNvPr id="0" name=""/>
        <dsp:cNvSpPr/>
      </dsp:nvSpPr>
      <dsp:spPr>
        <a:xfrm>
          <a:off x="260460" y="272190"/>
          <a:ext cx="2340222" cy="2340222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Pengawasan</a:t>
          </a:r>
          <a:endParaRPr lang="id-ID" sz="1000" kern="1200" dirty="0"/>
        </a:p>
      </dsp:txBody>
      <dsp:txXfrm>
        <a:off x="525128" y="704016"/>
        <a:ext cx="863653" cy="696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A1044-2247-47DB-8EE4-B68A37899F6B}">
      <dsp:nvSpPr>
        <dsp:cNvPr id="0" name=""/>
        <dsp:cNvSpPr/>
      </dsp:nvSpPr>
      <dsp:spPr>
        <a:xfrm>
          <a:off x="1198880" y="38946"/>
          <a:ext cx="1869439" cy="1869439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Narasi Kebijakan</a:t>
          </a:r>
          <a:endParaRPr lang="en-US" sz="1400" kern="1200"/>
        </a:p>
      </dsp:txBody>
      <dsp:txXfrm>
        <a:off x="1448138" y="366098"/>
        <a:ext cx="1370922" cy="841247"/>
      </dsp:txXfrm>
    </dsp:sp>
    <dsp:sp modelId="{3020130D-3405-44A6-83F0-29ACD86F95C4}">
      <dsp:nvSpPr>
        <dsp:cNvPr id="0" name=""/>
        <dsp:cNvSpPr/>
      </dsp:nvSpPr>
      <dsp:spPr>
        <a:xfrm>
          <a:off x="1873436" y="1207346"/>
          <a:ext cx="1869439" cy="1869439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Politik-kepentingan</a:t>
          </a:r>
          <a:endParaRPr lang="en-US" sz="1400" kern="1200"/>
        </a:p>
      </dsp:txBody>
      <dsp:txXfrm>
        <a:off x="2445173" y="1690285"/>
        <a:ext cx="1121663" cy="1028191"/>
      </dsp:txXfrm>
    </dsp:sp>
    <dsp:sp modelId="{B3729D67-2C3F-4196-83D2-C65EA28B4E58}">
      <dsp:nvSpPr>
        <dsp:cNvPr id="0" name=""/>
        <dsp:cNvSpPr/>
      </dsp:nvSpPr>
      <dsp:spPr>
        <a:xfrm>
          <a:off x="524323" y="1207346"/>
          <a:ext cx="1869439" cy="1869439"/>
        </a:xfrm>
        <a:prstGeom prst="ellipse">
          <a:avLst/>
        </a:prstGeom>
        <a:solidFill>
          <a:schemeClr val="bg2"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Aktor-Network</a:t>
          </a:r>
          <a:endParaRPr lang="en-US" sz="1400" kern="1200"/>
        </a:p>
      </dsp:txBody>
      <dsp:txXfrm>
        <a:off x="700362" y="1690285"/>
        <a:ext cx="1121663" cy="1028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BB7F4-A7E1-480C-B3BF-DE48CB04A66B}">
      <dsp:nvSpPr>
        <dsp:cNvPr id="0" name=""/>
        <dsp:cNvSpPr/>
      </dsp:nvSpPr>
      <dsp:spPr>
        <a:xfrm>
          <a:off x="465221" y="355994"/>
          <a:ext cx="2930356" cy="2930356"/>
        </a:xfrm>
        <a:prstGeom prst="circularArrow">
          <a:avLst>
            <a:gd name="adj1" fmla="val 4668"/>
            <a:gd name="adj2" fmla="val 272909"/>
            <a:gd name="adj3" fmla="val 13212784"/>
            <a:gd name="adj4" fmla="val 17776562"/>
            <a:gd name="adj5" fmla="val 4847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DE877-2319-4E82-B132-46B6BB00FAD9}">
      <dsp:nvSpPr>
        <dsp:cNvPr id="0" name=""/>
        <dsp:cNvSpPr/>
      </dsp:nvSpPr>
      <dsp:spPr>
        <a:xfrm>
          <a:off x="1052859" y="388637"/>
          <a:ext cx="1755080" cy="877540"/>
        </a:xfrm>
        <a:prstGeom prst="roundRect">
          <a:avLst/>
        </a:prstGeom>
        <a:solidFill>
          <a:schemeClr val="accent2">
            <a:alpha val="54118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SDA bukan asset</a:t>
          </a:r>
          <a:endParaRPr lang="en-US" sz="1800" kern="1200"/>
        </a:p>
      </dsp:txBody>
      <dsp:txXfrm>
        <a:off x="1095697" y="431475"/>
        <a:ext cx="1669404" cy="791864"/>
      </dsp:txXfrm>
    </dsp:sp>
    <dsp:sp modelId="{196C3B7F-AFC3-4F80-9B4C-523147532C96}">
      <dsp:nvSpPr>
        <dsp:cNvPr id="0" name=""/>
        <dsp:cNvSpPr/>
      </dsp:nvSpPr>
      <dsp:spPr>
        <a:xfrm>
          <a:off x="2105052" y="1440829"/>
          <a:ext cx="1755080" cy="877540"/>
        </a:xfrm>
        <a:prstGeom prst="roundRect">
          <a:avLst/>
        </a:prstGeom>
        <a:solidFill>
          <a:schemeClr val="accent4">
            <a:lumMod val="75000"/>
            <a:alpha val="52941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Program-anggaran K/L</a:t>
          </a:r>
          <a:endParaRPr lang="en-US" sz="1800" kern="1200"/>
        </a:p>
      </dsp:txBody>
      <dsp:txXfrm>
        <a:off x="2147890" y="1483667"/>
        <a:ext cx="1669404" cy="791864"/>
      </dsp:txXfrm>
    </dsp:sp>
    <dsp:sp modelId="{7BC94496-5A9B-4EC4-9968-F01953A258F2}">
      <dsp:nvSpPr>
        <dsp:cNvPr id="0" name=""/>
        <dsp:cNvSpPr/>
      </dsp:nvSpPr>
      <dsp:spPr>
        <a:xfrm>
          <a:off x="1052859" y="2493022"/>
          <a:ext cx="1755080" cy="877540"/>
        </a:xfrm>
        <a:prstGeom prst="roundRect">
          <a:avLst/>
        </a:prstGeom>
        <a:solidFill>
          <a:schemeClr val="accent1">
            <a:lumMod val="50000"/>
            <a:alpha val="5098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Leadership</a:t>
          </a:r>
          <a:endParaRPr lang="en-US" sz="1800" kern="1200"/>
        </a:p>
      </dsp:txBody>
      <dsp:txXfrm>
        <a:off x="1095697" y="2535860"/>
        <a:ext cx="1669404" cy="791864"/>
      </dsp:txXfrm>
    </dsp:sp>
    <dsp:sp modelId="{A1EF7268-3390-4AC7-BE43-F3E36587853F}">
      <dsp:nvSpPr>
        <dsp:cNvPr id="0" name=""/>
        <dsp:cNvSpPr/>
      </dsp:nvSpPr>
      <dsp:spPr>
        <a:xfrm>
          <a:off x="667" y="1440829"/>
          <a:ext cx="1755080" cy="877540"/>
        </a:xfrm>
        <a:prstGeom prst="roundRect">
          <a:avLst/>
        </a:prstGeom>
        <a:solidFill>
          <a:srgbClr val="67787B">
            <a:alpha val="5098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Kawasan LTL</a:t>
          </a:r>
          <a:endParaRPr lang="en-US" sz="1800" kern="1200"/>
        </a:p>
      </dsp:txBody>
      <dsp:txXfrm>
        <a:off x="43505" y="1483667"/>
        <a:ext cx="1669404" cy="79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0.20833</cdr:x>
      <cdr:y>0.18182</cdr:y>
    </cdr:from>
    <cdr:to>
      <cdr:x>0.45833</cdr:x>
      <cdr:y>0.40909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3048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0.13282</cdr:x>
      <cdr:y>0.13455</cdr:y>
    </cdr:from>
    <cdr:to>
      <cdr:x>0.29948</cdr:x>
      <cdr:y>0.36182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0966" y="548535"/>
          <a:ext cx="478045" cy="926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+3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0.44948</cdr:x>
      <cdr:y>0.3903</cdr:y>
    </cdr:from>
    <cdr:to>
      <cdr:x>0.61614</cdr:x>
      <cdr:y>0.66303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9266" y="1591149"/>
          <a:ext cx="478073" cy="1111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0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0.73672</cdr:x>
      <cdr:y>0.4976</cdr:y>
    </cdr:from>
    <cdr:to>
      <cdr:x>0.98672</cdr:x>
      <cdr:y>0.72487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13187" y="2028551"/>
          <a:ext cx="717095" cy="92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-5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6539-46E6-4FC7-AE90-612282A021DB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6831-32F4-4247-9AE3-BE3174D0B9A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554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D5519-8906-459D-B440-330F047DD3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4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80EC-8EAC-4514-93A1-1A14CAD4DC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27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2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217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29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030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115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792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389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44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08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4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982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25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56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031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5099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677333" y="2160589"/>
            <a:ext cx="875099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F6B4-03B4-4985-B84E-EC7346C51E0C}" type="datetimeFigureOut">
              <a:rPr lang="id-ID" smtClean="0"/>
              <a:t>16/03/2016</a:t>
            </a:fld>
            <a:endParaRPr lang="id-ID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4320" y="6084555"/>
            <a:ext cx="69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F2BAAF-FC82-4D83-B88E-35F5BDC6AF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989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078" y="1860825"/>
            <a:ext cx="10878207" cy="286789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3   T A H U N   </a:t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P E R J A L A N A N  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K B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43179"/>
            <a:ext cx="12193009" cy="567043"/>
          </a:xfrm>
          <a:noFill/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JAKARTA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17 MARET 2016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 cstate="email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2581" y="1212033"/>
            <a:ext cx="1528619" cy="1177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6040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….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66459"/>
              </p:ext>
            </p:extLst>
          </p:nvPr>
        </p:nvGraphicFramePr>
        <p:xfrm>
          <a:off x="1435393" y="1336137"/>
          <a:ext cx="10069217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567">
                  <a:extLst>
                    <a:ext uri="{9D8B030D-6E8A-4147-A177-3AD203B41FA5}">
                      <a16:colId xmlns:a16="http://schemas.microsoft.com/office/drawing/2014/main" val="3994249750"/>
                    </a:ext>
                  </a:extLst>
                </a:gridCol>
                <a:gridCol w="434428">
                  <a:extLst>
                    <a:ext uri="{9D8B030D-6E8A-4147-A177-3AD203B41FA5}">
                      <a16:colId xmlns:a16="http://schemas.microsoft.com/office/drawing/2014/main" val="2274707493"/>
                    </a:ext>
                  </a:extLst>
                </a:gridCol>
                <a:gridCol w="507543">
                  <a:extLst>
                    <a:ext uri="{9D8B030D-6E8A-4147-A177-3AD203B41FA5}">
                      <a16:colId xmlns:a16="http://schemas.microsoft.com/office/drawing/2014/main" val="2174631871"/>
                    </a:ext>
                  </a:extLst>
                </a:gridCol>
                <a:gridCol w="571429">
                  <a:extLst>
                    <a:ext uri="{9D8B030D-6E8A-4147-A177-3AD203B41FA5}">
                      <a16:colId xmlns:a16="http://schemas.microsoft.com/office/drawing/2014/main" val="3060829171"/>
                    </a:ext>
                  </a:extLst>
                </a:gridCol>
                <a:gridCol w="443657">
                  <a:extLst>
                    <a:ext uri="{9D8B030D-6E8A-4147-A177-3AD203B41FA5}">
                      <a16:colId xmlns:a16="http://schemas.microsoft.com/office/drawing/2014/main" val="553239112"/>
                    </a:ext>
                  </a:extLst>
                </a:gridCol>
                <a:gridCol w="571429">
                  <a:extLst>
                    <a:ext uri="{9D8B030D-6E8A-4147-A177-3AD203B41FA5}">
                      <a16:colId xmlns:a16="http://schemas.microsoft.com/office/drawing/2014/main" val="2989818595"/>
                    </a:ext>
                  </a:extLst>
                </a:gridCol>
                <a:gridCol w="443657">
                  <a:extLst>
                    <a:ext uri="{9D8B030D-6E8A-4147-A177-3AD203B41FA5}">
                      <a16:colId xmlns:a16="http://schemas.microsoft.com/office/drawing/2014/main" val="1497893346"/>
                    </a:ext>
                  </a:extLst>
                </a:gridCol>
                <a:gridCol w="699202">
                  <a:extLst>
                    <a:ext uri="{9D8B030D-6E8A-4147-A177-3AD203B41FA5}">
                      <a16:colId xmlns:a16="http://schemas.microsoft.com/office/drawing/2014/main" val="276570162"/>
                    </a:ext>
                  </a:extLst>
                </a:gridCol>
                <a:gridCol w="443657">
                  <a:extLst>
                    <a:ext uri="{9D8B030D-6E8A-4147-A177-3AD203B41FA5}">
                      <a16:colId xmlns:a16="http://schemas.microsoft.com/office/drawing/2014/main" val="4198469043"/>
                    </a:ext>
                  </a:extLst>
                </a:gridCol>
                <a:gridCol w="571429">
                  <a:extLst>
                    <a:ext uri="{9D8B030D-6E8A-4147-A177-3AD203B41FA5}">
                      <a16:colId xmlns:a16="http://schemas.microsoft.com/office/drawing/2014/main" val="3273324574"/>
                    </a:ext>
                  </a:extLst>
                </a:gridCol>
                <a:gridCol w="507543">
                  <a:extLst>
                    <a:ext uri="{9D8B030D-6E8A-4147-A177-3AD203B41FA5}">
                      <a16:colId xmlns:a16="http://schemas.microsoft.com/office/drawing/2014/main" val="1509386381"/>
                    </a:ext>
                  </a:extLst>
                </a:gridCol>
                <a:gridCol w="763088">
                  <a:extLst>
                    <a:ext uri="{9D8B030D-6E8A-4147-A177-3AD203B41FA5}">
                      <a16:colId xmlns:a16="http://schemas.microsoft.com/office/drawing/2014/main" val="899140342"/>
                    </a:ext>
                  </a:extLst>
                </a:gridCol>
                <a:gridCol w="635316">
                  <a:extLst>
                    <a:ext uri="{9D8B030D-6E8A-4147-A177-3AD203B41FA5}">
                      <a16:colId xmlns:a16="http://schemas.microsoft.com/office/drawing/2014/main" val="3980404169"/>
                    </a:ext>
                  </a:extLst>
                </a:gridCol>
                <a:gridCol w="636024">
                  <a:extLst>
                    <a:ext uri="{9D8B030D-6E8A-4147-A177-3AD203B41FA5}">
                      <a16:colId xmlns:a16="http://schemas.microsoft.com/office/drawing/2014/main" val="692157569"/>
                    </a:ext>
                  </a:extLst>
                </a:gridCol>
                <a:gridCol w="897248">
                  <a:extLst>
                    <a:ext uri="{9D8B030D-6E8A-4147-A177-3AD203B41FA5}">
                      <a16:colId xmlns:a16="http://schemas.microsoft.com/office/drawing/2014/main" val="293713544"/>
                    </a:ext>
                  </a:extLst>
                </a:gridCol>
              </a:tblGrid>
              <a:tr h="71967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 - RATA PER INDIKATOR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3353974629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INDIKATOR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Aceh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Sumut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Sumbar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Riau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Sumsel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Babel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Lampung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Jawa Barat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Jawa Tengah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Jawa Timur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Kalimantan Selatan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Sulawesi Tenggara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Sulawesi Barat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71554"/>
                  </a:ext>
                </a:extLst>
              </a:tr>
              <a:tr h="71967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INDIKATOR 4: PENYELSAIAN KONFLIK KAWASAN HUTAN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2970019296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Desk penyelesaian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4252629105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Regulasi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502116475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 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572999792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RATA-RATA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96177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RATA-RATA INDONESIA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238614"/>
                  </a:ext>
                </a:extLst>
              </a:tr>
              <a:tr h="71967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INDIKATOR 5: MEMBANGUN SISTEM PENGENDALIAN ANTI KORUPSI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49127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Inventarisasi data dan informasi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403248355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pemutakhiran terhadap Neraca Sumber Daya Hutan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extLst>
                  <a:ext uri="{0D108BD9-81ED-4DB2-BD59-A6C34878D82A}">
                    <a16:rowId xmlns:a16="http://schemas.microsoft.com/office/drawing/2014/main" val="2385035247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Informasi SDH dan Perkebunan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4038057735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 -0.3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832716783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RATA-RATA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177283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RATA-RATA INDONESIA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76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164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d-ID" sz="3200" dirty="0" smtClean="0"/>
              <a:t>Tabulasi Indeks Kinerja Pemeritah Daerah Pada Korsup Minerba Di 12 Propinsi </a:t>
            </a:r>
            <a:endParaRPr lang="id-ID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658267"/>
              </p:ext>
            </p:extLst>
          </p:nvPr>
        </p:nvGraphicFramePr>
        <p:xfrm>
          <a:off x="632392" y="2060848"/>
          <a:ext cx="10927215" cy="436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3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52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3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43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smtClean="0">
                          <a:effectLst/>
                        </a:rPr>
                        <a:t>Propinsi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smtClean="0">
                          <a:effectLst/>
                        </a:rPr>
                        <a:t>Kinerja Penataan Izin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smtClean="0">
                          <a:effectLst/>
                        </a:rPr>
                        <a:t>Pemenuhan Kewajiban Keuangan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Penga</a:t>
                      </a:r>
                      <a:r>
                        <a:rPr lang="en-US" sz="1400" dirty="0" smtClean="0">
                          <a:effectLst/>
                        </a:rPr>
                        <a:t>-</a:t>
                      </a:r>
                      <a:r>
                        <a:rPr lang="id-ID" sz="1400" dirty="0" smtClean="0">
                          <a:effectLst/>
                        </a:rPr>
                        <a:t>wasan </a:t>
                      </a:r>
                      <a:r>
                        <a:rPr lang="id-ID" sz="1400" dirty="0" smtClean="0">
                          <a:effectLst/>
                        </a:rPr>
                        <a:t>Produksi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Penga</a:t>
                      </a:r>
                      <a:r>
                        <a:rPr lang="en-US" sz="1400" dirty="0" smtClean="0">
                          <a:effectLst/>
                        </a:rPr>
                        <a:t>-</a:t>
                      </a:r>
                      <a:r>
                        <a:rPr lang="id-ID" sz="1400" dirty="0" smtClean="0">
                          <a:effectLst/>
                        </a:rPr>
                        <a:t>wasan </a:t>
                      </a:r>
                      <a:r>
                        <a:rPr lang="id-ID" sz="1400" dirty="0" smtClean="0">
                          <a:effectLst/>
                        </a:rPr>
                        <a:t>Pengelolaan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Pengawa</a:t>
                      </a:r>
                      <a:r>
                        <a:rPr lang="en-US" sz="1400" dirty="0" smtClean="0">
                          <a:effectLst/>
                        </a:rPr>
                        <a:t>-</a:t>
                      </a:r>
                      <a:r>
                        <a:rPr lang="id-ID" sz="1400" dirty="0" smtClean="0">
                          <a:effectLst/>
                        </a:rPr>
                        <a:t>san </a:t>
                      </a:r>
                      <a:r>
                        <a:rPr lang="id-ID" sz="1400" dirty="0" smtClean="0">
                          <a:effectLst/>
                        </a:rPr>
                        <a:t>Penjualan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smtClean="0">
                          <a:effectLst/>
                        </a:rPr>
                        <a:t>Skor Kinerja Pemda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6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solidFill>
                            <a:schemeClr val="bg1"/>
                          </a:solidFill>
                          <a:effectLst/>
                        </a:rPr>
                        <a:t>Pengurangan IUP Non-cnc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solidFill>
                            <a:schemeClr val="bg1"/>
                          </a:solidFill>
                          <a:effectLst/>
                        </a:rPr>
                        <a:t>Pencabutan/Tidak Diperpan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id-ID" sz="1400" dirty="0" smtClean="0">
                          <a:solidFill>
                            <a:schemeClr val="bg1"/>
                          </a:solidFill>
                          <a:effectLst/>
                        </a:rPr>
                        <a:t>jang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solidFill>
                            <a:schemeClr val="bg1"/>
                          </a:solidFill>
                          <a:effectLst/>
                        </a:rPr>
                        <a:t>Pen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r>
                        <a:rPr lang="id-ID" sz="1400" dirty="0" smtClean="0">
                          <a:solidFill>
                            <a:schemeClr val="bg1"/>
                          </a:solidFill>
                          <a:effectLst/>
                        </a:rPr>
                        <a:t>urangan </a:t>
                      </a:r>
                      <a:r>
                        <a:rPr lang="id-ID" sz="1400" dirty="0" smtClean="0">
                          <a:solidFill>
                            <a:schemeClr val="bg1"/>
                          </a:solidFill>
                          <a:effectLst/>
                        </a:rPr>
                        <a:t>Tumpang Tindih HK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1" marR="5915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79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SULAWESI TENGAH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79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KEPULAUAN RIAU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325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KALIMANTAN TENGAH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79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KALIMANTAN TIMUR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325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BANGKA BELITUNG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325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SULAWESI TENGGARA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279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MALUKU UTARA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325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SUMATERA SELATAN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325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JAMBI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325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KALIMANTAN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279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SULAWESI SELATAN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279"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KALIMANTAN SELATAN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d-ID" sz="1400" b="0" i="0" u="none" strike="noStrike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6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73" y="729120"/>
            <a:ext cx="8092605" cy="48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069980" y="5537780"/>
            <a:ext cx="768085" cy="38404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 algn="ctr"/>
            <a:endParaRPr lang="id-ID" sz="2400"/>
          </a:p>
        </p:txBody>
      </p:sp>
      <p:sp>
        <p:nvSpPr>
          <p:cNvPr id="5" name="Down Arrow 4"/>
          <p:cNvSpPr/>
          <p:nvPr/>
        </p:nvSpPr>
        <p:spPr>
          <a:xfrm>
            <a:off x="7772133" y="5529356"/>
            <a:ext cx="768085" cy="38404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 algn="ctr"/>
            <a:endParaRPr lang="id-ID" sz="2400"/>
          </a:p>
        </p:txBody>
      </p:sp>
      <p:sp>
        <p:nvSpPr>
          <p:cNvPr id="6" name="Down Arrow 5"/>
          <p:cNvSpPr/>
          <p:nvPr/>
        </p:nvSpPr>
        <p:spPr>
          <a:xfrm>
            <a:off x="10542589" y="5529356"/>
            <a:ext cx="768085" cy="38404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 algn="ctr"/>
            <a:endParaRPr lang="id-ID" sz="2400"/>
          </a:p>
        </p:txBody>
      </p:sp>
      <p:sp>
        <p:nvSpPr>
          <p:cNvPr id="7" name="Rectangle 6"/>
          <p:cNvSpPr/>
          <p:nvPr/>
        </p:nvSpPr>
        <p:spPr>
          <a:xfrm>
            <a:off x="4301897" y="6009707"/>
            <a:ext cx="2208245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 algn="ctr"/>
            <a:r>
              <a:rPr lang="id-ID" sz="2133" dirty="0"/>
              <a:t>Korporat</a:t>
            </a:r>
          </a:p>
        </p:txBody>
      </p:sp>
      <p:sp>
        <p:nvSpPr>
          <p:cNvPr id="8" name="Rectangle 7"/>
          <p:cNvSpPr/>
          <p:nvPr/>
        </p:nvSpPr>
        <p:spPr>
          <a:xfrm>
            <a:off x="7052053" y="6009707"/>
            <a:ext cx="2208245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 algn="ctr"/>
            <a:r>
              <a:rPr lang="id-ID" sz="2133" dirty="0"/>
              <a:t>Divisi Regional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9822509" y="5996427"/>
            <a:ext cx="2208245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 algn="ctr"/>
            <a:r>
              <a:rPr lang="id-ID" sz="2133" dirty="0"/>
              <a:t>Divisi Bisnis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20700000">
            <a:off x="131877" y="2425919"/>
            <a:ext cx="3791744" cy="4009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lIns="121909" tIns="60955" rIns="121909" bIns="6095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STRATEGI PELAKSANAAN PERUBAHAN</a:t>
            </a:r>
          </a:p>
          <a:p>
            <a:pPr marL="304760" indent="-304760"/>
            <a:r>
              <a:rPr lang="en-US" sz="1600" dirty="0" err="1"/>
              <a:t>Implementasi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sbg</a:t>
            </a:r>
            <a:r>
              <a:rPr lang="en-US" sz="1600" dirty="0"/>
              <a:t> asset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akuntasi</a:t>
            </a:r>
            <a:r>
              <a:rPr lang="en-US" sz="1600" dirty="0"/>
              <a:t>,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evaluasi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endParaRPr lang="en-US" sz="1600" dirty="0"/>
          </a:p>
          <a:p>
            <a:pPr marL="304760" indent="-304760"/>
            <a:r>
              <a:rPr lang="en-US" sz="1600" dirty="0" err="1"/>
              <a:t>Perancangan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yang </a:t>
            </a:r>
            <a:r>
              <a:rPr lang="en-US" sz="1600" dirty="0" err="1"/>
              <a:t>menguatkan</a:t>
            </a:r>
            <a:r>
              <a:rPr lang="en-US" sz="1600" dirty="0"/>
              <a:t> KPH</a:t>
            </a:r>
          </a:p>
          <a:p>
            <a:pPr marL="304760" indent="-304760"/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RPKH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dirty="0" err="1"/>
              <a:t>tipologi</a:t>
            </a:r>
            <a:r>
              <a:rPr lang="en-US" sz="1600" dirty="0"/>
              <a:t> KPH</a:t>
            </a:r>
          </a:p>
          <a:p>
            <a:pPr marL="304760" indent="-304760"/>
            <a:r>
              <a:rPr lang="en-US" sz="1600" dirty="0" err="1"/>
              <a:t>Administrasi</a:t>
            </a:r>
            <a:r>
              <a:rPr lang="en-US" sz="1600" dirty="0"/>
              <a:t> </a:t>
            </a:r>
            <a:r>
              <a:rPr lang="en-US" sz="1600" dirty="0" err="1"/>
              <a:t>sengketa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endParaRPr lang="en-US" sz="1600" dirty="0"/>
          </a:p>
          <a:p>
            <a:pPr marL="304760" indent="-304760"/>
            <a:r>
              <a:rPr lang="en-US" sz="1600" dirty="0" err="1"/>
              <a:t>Mendorong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eksternal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internal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112" y="-651270"/>
            <a:ext cx="754856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i="1" dirty="0" smtClean="0">
                <a:solidFill>
                  <a:srgbClr val="44C1A3">
                    <a:lumMod val="75000"/>
                  </a:srgbClr>
                </a:solidFill>
                <a:cs typeface="Arial" pitchFamily="34" charset="0"/>
              </a:rPr>
              <a:t>5</a:t>
            </a:r>
            <a:endParaRPr lang="en-US" sz="19900" i="1" dirty="0">
              <a:solidFill>
                <a:srgbClr val="44C1A3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673135" y="94724"/>
            <a:ext cx="8911687" cy="1280890"/>
          </a:xfrm>
        </p:spPr>
        <p:txBody>
          <a:bodyPr/>
          <a:lstStyle/>
          <a:p>
            <a:r>
              <a:rPr lang="en-US" dirty="0" smtClean="0"/>
              <a:t>RENAKSI PERUM PERHUTANI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06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0274575">
            <a:off x="2845167" y="2109562"/>
            <a:ext cx="1330295" cy="146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7753658">
            <a:off x="2782129" y="4589088"/>
            <a:ext cx="1396353" cy="127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6292">
            <a:off x="3625508" y="2149482"/>
            <a:ext cx="666182" cy="106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84592" y="4911699"/>
            <a:ext cx="666182" cy="106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41672" y="1913013"/>
            <a:ext cx="5115155" cy="4213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/>
              <a:t>Memiliki</a:t>
            </a:r>
            <a:r>
              <a:rPr lang="en-US" sz="2800" dirty="0"/>
              <a:t> data SDA </a:t>
            </a:r>
            <a:r>
              <a:rPr lang="en-US" sz="2800" dirty="0" smtClean="0"/>
              <a:t>update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/>
              <a:t>Penguatan</a:t>
            </a:r>
            <a:r>
              <a:rPr lang="en-US" sz="2800" dirty="0"/>
              <a:t> K/L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Pemda</a:t>
            </a:r>
            <a:r>
              <a:rPr lang="en-US" sz="2800" dirty="0"/>
              <a:t>—</a:t>
            </a:r>
            <a:r>
              <a:rPr lang="en-US" sz="2800" dirty="0" err="1"/>
              <a:t>tupoksi</a:t>
            </a:r>
            <a:r>
              <a:rPr lang="en-US" sz="2800" dirty="0"/>
              <a:t>, </a:t>
            </a:r>
            <a:r>
              <a:rPr lang="en-US" sz="2800" dirty="0" err="1"/>
              <a:t>substansi</a:t>
            </a:r>
            <a:r>
              <a:rPr lang="en-US" sz="2800" dirty="0"/>
              <a:t> program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,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pengukuran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(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menghargai</a:t>
            </a:r>
            <a:r>
              <a:rPr lang="en-US" sz="2800" dirty="0"/>
              <a:t>/</a:t>
            </a:r>
            <a:r>
              <a:rPr lang="en-US" sz="2800" dirty="0" err="1"/>
              <a:t>menyalahkan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);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kerugian</a:t>
            </a:r>
            <a:r>
              <a:rPr lang="en-US" sz="2800" dirty="0" smtClean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pengelolaan</a:t>
            </a:r>
            <a:r>
              <a:rPr lang="en-US" sz="2800" dirty="0"/>
              <a:t> SDA.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4311" y="624110"/>
            <a:ext cx="8911687" cy="1280890"/>
          </a:xfrm>
        </p:spPr>
        <p:txBody>
          <a:bodyPr/>
          <a:lstStyle/>
          <a:p>
            <a:r>
              <a:rPr lang="en-US" dirty="0" smtClean="0"/>
              <a:t>PELAKSANAAN RENAKSI SEJAUH INI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28250" y="-651270"/>
            <a:ext cx="754856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i="1" dirty="0" smtClean="0">
                <a:solidFill>
                  <a:srgbClr val="44C1A3">
                    <a:lumMod val="75000"/>
                  </a:srgbClr>
                </a:solidFill>
                <a:cs typeface="Arial" pitchFamily="34" charset="0"/>
              </a:rPr>
              <a:t>6</a:t>
            </a:r>
            <a:endParaRPr lang="en-US" sz="19900" i="1" dirty="0">
              <a:solidFill>
                <a:srgbClr val="44C1A3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16111" y="1959083"/>
            <a:ext cx="5063424" cy="4213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/>
              <a:t>Mendekatkan</a:t>
            </a:r>
            <a:r>
              <a:rPr lang="en-US" sz="2800" dirty="0"/>
              <a:t> </a:t>
            </a:r>
            <a:r>
              <a:rPr lang="en-US" sz="2800" dirty="0" err="1"/>
              <a:t>capaian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dng</a:t>
            </a:r>
            <a:r>
              <a:rPr lang="en-US" sz="2800" dirty="0"/>
              <a:t> </a:t>
            </a:r>
            <a:r>
              <a:rPr lang="en-US" sz="2800" dirty="0" err="1"/>
              <a:t>ukuran</a:t>
            </a:r>
            <a:r>
              <a:rPr lang="en-US" sz="2800" dirty="0"/>
              <a:t> </a:t>
            </a:r>
            <a:r>
              <a:rPr lang="en-US" sz="2800" dirty="0" err="1"/>
              <a:t>administratif</a:t>
            </a:r>
            <a:r>
              <a:rPr lang="en-US" sz="2800" dirty="0"/>
              <a:t> (output) vs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nyata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(outcome</a:t>
            </a:r>
            <a:r>
              <a:rPr lang="en-US" sz="2800" dirty="0" smtClean="0"/>
              <a:t>).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/>
              <a:t>Menerobos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koordinasi</a:t>
            </a:r>
            <a:endParaRPr lang="en-US" sz="2800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Proses </a:t>
            </a:r>
            <a:r>
              <a:rPr lang="en-US" sz="2800" dirty="0" err="1" smtClean="0"/>
              <a:t>pembaruan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</a:t>
            </a:r>
            <a:r>
              <a:rPr lang="en-US" sz="2800" dirty="0" err="1" smtClean="0"/>
              <a:t>dng</a:t>
            </a:r>
            <a:r>
              <a:rPr lang="en-US" sz="2800" dirty="0" smtClean="0"/>
              <a:t> </a:t>
            </a:r>
            <a:r>
              <a:rPr lang="en-US" sz="2800" dirty="0" err="1" smtClean="0"/>
              <a:t>argumen</a:t>
            </a:r>
            <a:r>
              <a:rPr lang="en-US" sz="2800" dirty="0" smtClean="0"/>
              <a:t> </a:t>
            </a:r>
            <a:r>
              <a:rPr lang="en-US" sz="2800" dirty="0" err="1" smtClean="0"/>
              <a:t>terbuka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97703" y="1467272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TEKNIKAL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82934" y="1502714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KOORDINATIF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261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016000" y="4038600"/>
            <a:ext cx="5384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320" y="625425"/>
            <a:ext cx="10566400" cy="996040"/>
          </a:xfrm>
        </p:spPr>
        <p:txBody>
          <a:bodyPr>
            <a:normAutofit/>
          </a:bodyPr>
          <a:lstStyle/>
          <a:p>
            <a:pPr marL="1595927" indent="-1595927"/>
            <a:r>
              <a:rPr lang="en-US" dirty="0" smtClean="0"/>
              <a:t>PROSES PERBAIKAN SISTEM/KEBIJAKAN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2800" y="1752600"/>
            <a:ext cx="10566400" cy="4114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NKB/GNSDA—</a:t>
            </a:r>
            <a:r>
              <a:rPr lang="en-US" sz="2800" dirty="0" err="1" smtClean="0">
                <a:latin typeface="+mj-lt"/>
              </a:rPr>
              <a:t>pembuka</a:t>
            </a:r>
            <a:r>
              <a:rPr lang="en-US" sz="2800" dirty="0" smtClean="0">
                <a:latin typeface="+mj-lt"/>
              </a:rPr>
              <a:t> “policy space”; </a:t>
            </a:r>
            <a:r>
              <a:rPr lang="en-US" sz="2800" dirty="0" err="1">
                <a:latin typeface="+mj-lt"/>
              </a:rPr>
              <a:t>masih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perlu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soal</a:t>
            </a:r>
            <a:r>
              <a:rPr lang="en-US" sz="2800" dirty="0">
                <a:latin typeface="+mj-lt"/>
              </a:rPr>
              <a:t> SDA </a:t>
            </a:r>
            <a:r>
              <a:rPr lang="en-US" sz="2800" dirty="0" err="1">
                <a:latin typeface="+mj-lt"/>
              </a:rPr>
              <a:t>sbg</a:t>
            </a:r>
            <a:r>
              <a:rPr lang="en-US" sz="2800" dirty="0">
                <a:latin typeface="+mj-lt"/>
              </a:rPr>
              <a:t> asset, </a:t>
            </a:r>
            <a:r>
              <a:rPr lang="en-US" sz="2800" dirty="0" err="1">
                <a:latin typeface="+mj-lt"/>
              </a:rPr>
              <a:t>kawasan</a:t>
            </a:r>
            <a:r>
              <a:rPr lang="en-US" sz="2800" dirty="0">
                <a:latin typeface="+mj-lt"/>
              </a:rPr>
              <a:t> LTL, program </a:t>
            </a:r>
            <a:r>
              <a:rPr lang="en-US" sz="2800" dirty="0" smtClean="0">
                <a:latin typeface="+mj-lt"/>
              </a:rPr>
              <a:t>K/L/D, </a:t>
            </a:r>
            <a:r>
              <a:rPr lang="en-US" sz="2800" dirty="0">
                <a:latin typeface="+mj-lt"/>
              </a:rPr>
              <a:t>leadership.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5123677"/>
              </p:ext>
            </p:extLst>
          </p:nvPr>
        </p:nvGraphicFramePr>
        <p:xfrm>
          <a:off x="1828800" y="3158067"/>
          <a:ext cx="4267200" cy="311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737784"/>
              </p:ext>
            </p:extLst>
          </p:nvPr>
        </p:nvGraphicFramePr>
        <p:xfrm>
          <a:off x="7112000" y="2819400"/>
          <a:ext cx="38608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3288" y="4298395"/>
            <a:ext cx="174438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>
                <a:solidFill>
                  <a:schemeClr val="bg2"/>
                </a:solidFill>
                <a:latin typeface="Century Gothic" panose="020B0502020202020204" pitchFamily="34" charset="0"/>
              </a:rPr>
              <a:t>GNSDA-KPK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604000" y="3124200"/>
            <a:ext cx="0" cy="314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92889" y="1583339"/>
            <a:ext cx="2457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</a:rPr>
              <a:t>Pelaksana</a:t>
            </a:r>
            <a:r>
              <a:rPr lang="en-US" sz="2400" b="1" dirty="0">
                <a:solidFill>
                  <a:srgbClr val="0033CC"/>
                </a:solidFill>
              </a:rPr>
              <a:t>:</a:t>
            </a:r>
          </a:p>
          <a:p>
            <a:r>
              <a:rPr lang="en-US" sz="2400" dirty="0">
                <a:solidFill>
                  <a:srgbClr val="0033CC"/>
                </a:solidFill>
              </a:rPr>
              <a:t>KLHK, </a:t>
            </a:r>
            <a:r>
              <a:rPr lang="en-US" sz="2400" dirty="0" err="1">
                <a:solidFill>
                  <a:srgbClr val="0033CC"/>
                </a:solidFill>
              </a:rPr>
              <a:t>MenKEU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PPATK, OJK,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BPK-RI, KPK</a:t>
            </a:r>
          </a:p>
        </p:txBody>
      </p:sp>
    </p:spTree>
    <p:extLst>
      <p:ext uri="{BB962C8B-B14F-4D97-AF65-F5344CB8AC3E}">
        <p14:creationId xmlns:p14="http://schemas.microsoft.com/office/powerpoint/2010/main" val="299426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20167"/>
              </p:ext>
            </p:extLst>
          </p:nvPr>
        </p:nvGraphicFramePr>
        <p:xfrm>
          <a:off x="418500" y="2040484"/>
          <a:ext cx="3873640" cy="350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260826"/>
              </p:ext>
            </p:extLst>
          </p:nvPr>
        </p:nvGraphicFramePr>
        <p:xfrm>
          <a:off x="3721712" y="1695392"/>
          <a:ext cx="5111443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03251" y="5689370"/>
            <a:ext cx="10816017" cy="892552"/>
            <a:chOff x="-476480" y="-735866"/>
            <a:chExt cx="8112013" cy="892552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-476480" y="-735866"/>
              <a:ext cx="2628900" cy="55399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d-ID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Indeks rata-rata </a:t>
              </a:r>
              <a:r>
                <a:rPr lang="en-US" sz="16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tata</a:t>
              </a: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kelola</a:t>
              </a: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hutan</a:t>
              </a: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, </a:t>
              </a:r>
              <a:r>
                <a:rPr lang="en-US" sz="1600" b="1" dirty="0" smtClean="0">
                  <a:solidFill>
                    <a:schemeClr val="tx1"/>
                  </a:solidFill>
                  <a:latin typeface="Gill Sans MT" pitchFamily="34" charset="0"/>
                </a:rPr>
                <a:t>2012 </a:t>
              </a:r>
              <a:r>
                <a:rPr lang="id-ID" sz="1600" b="1" dirty="0" smtClean="0">
                  <a:solidFill>
                    <a:schemeClr val="tx1"/>
                  </a:solidFill>
                  <a:latin typeface="Gill Sans MT" pitchFamily="34" charset="0"/>
                </a:rPr>
                <a:t> </a:t>
              </a:r>
              <a:endParaRPr lang="en-US" sz="1600" b="1" dirty="0" smtClean="0">
                <a:solidFill>
                  <a:schemeClr val="tx1"/>
                </a:solidFill>
                <a:latin typeface="Gill Sans MT" pitchFamily="34" charset="0"/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  <a:latin typeface="Gill Sans MT" pitchFamily="34" charset="0"/>
                </a:rPr>
                <a:t>K</a:t>
              </a:r>
              <a:r>
                <a:rPr lang="id-ID" sz="1400" dirty="0" smtClean="0">
                  <a:solidFill>
                    <a:schemeClr val="tx1"/>
                  </a:solidFill>
                  <a:latin typeface="Gill Sans MT" pitchFamily="34" charset="0"/>
                </a:rPr>
                <a:t>eseluruhan 2,3</a:t>
              </a:r>
              <a:r>
                <a:rPr lang="en-US" sz="1400" dirty="0" smtClean="0">
                  <a:solidFill>
                    <a:schemeClr val="tx1"/>
                  </a:solidFill>
                  <a:latin typeface="Gill Sans MT" pitchFamily="34" charset="0"/>
                </a:rPr>
                <a:t>3</a:t>
              </a:r>
              <a:endParaRPr lang="id-ID" sz="1400" dirty="0" smtClean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300515" y="-735866"/>
              <a:ext cx="2608942" cy="55399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d-ID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Indeks rata-rata </a:t>
              </a:r>
              <a:r>
                <a:rPr lang="en-US" sz="16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tata</a:t>
              </a: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kelola</a:t>
              </a: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hutan</a:t>
              </a:r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, </a:t>
              </a:r>
              <a:r>
                <a:rPr lang="en-US" sz="1600" b="1" dirty="0" smtClean="0">
                  <a:solidFill>
                    <a:schemeClr val="tx1"/>
                  </a:solidFill>
                  <a:latin typeface="Gill Sans MT" pitchFamily="34" charset="0"/>
                </a:rPr>
                <a:t>2014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  <a:latin typeface="Gill Sans MT" pitchFamily="34" charset="0"/>
                </a:rPr>
                <a:t>K</a:t>
              </a:r>
              <a:r>
                <a:rPr lang="id-ID" sz="1400" dirty="0" smtClean="0">
                  <a:solidFill>
                    <a:schemeClr val="tx1"/>
                  </a:solidFill>
                  <a:latin typeface="Gill Sans MT" pitchFamily="34" charset="0"/>
                </a:rPr>
                <a:t>eseluruhan </a:t>
              </a:r>
              <a:r>
                <a:rPr lang="en-US" sz="1400" dirty="0" smtClean="0">
                  <a:solidFill>
                    <a:schemeClr val="tx1"/>
                  </a:solidFill>
                  <a:latin typeface="Gill Sans MT" pitchFamily="34" charset="0"/>
                </a:rPr>
                <a:t>36</a:t>
              </a:r>
              <a:endParaRPr lang="id-ID" sz="1400" dirty="0" smtClean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5019902" y="-735866"/>
              <a:ext cx="2615631" cy="89255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Survei</a:t>
              </a:r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 key stakeholders “</a:t>
              </a:r>
              <a:r>
                <a:rPr lang="en-US" sz="14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Kondisi</a:t>
              </a:r>
              <a:r>
                <a:rPr lang="id-ID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 </a:t>
              </a:r>
              <a:r>
                <a: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T</a:t>
              </a:r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ata </a:t>
              </a:r>
              <a:r>
                <a:rPr lang="en-US" sz="1400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K</a:t>
              </a:r>
              <a:r>
                <a:rPr lang="en-US" sz="14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elola</a:t>
              </a:r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Hutan</a:t>
              </a:r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MT" pitchFamily="34" charset="0"/>
                </a:rPr>
                <a:t> ), </a:t>
              </a:r>
              <a:r>
                <a:rPr lang="en-US" sz="1400" b="1" dirty="0" smtClean="0">
                  <a:solidFill>
                    <a:schemeClr val="tx1"/>
                  </a:solidFill>
                  <a:latin typeface="Gill Sans MT" pitchFamily="34" charset="0"/>
                </a:rPr>
                <a:t>2015</a:t>
              </a:r>
            </a:p>
            <a:p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Maju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 (49%)-</a:t>
              </a:r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Stagnan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 (30%)-</a:t>
              </a:r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Mundur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(21%); GN-PSDA -0.5 (</a:t>
              </a:r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skala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 -1 </a:t>
              </a:r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s.d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 1) 13 </a:t>
              </a:r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provinsi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. </a:t>
              </a:r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Pusat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 &gt; </a:t>
              </a:r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Prov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&gt;</a:t>
              </a:r>
              <a:r>
                <a:rPr lang="en-US" sz="1200" dirty="0" err="1" smtClean="0">
                  <a:solidFill>
                    <a:schemeClr val="tx1"/>
                  </a:solidFill>
                  <a:latin typeface="Gill Sans MT" pitchFamily="34" charset="0"/>
                </a:rPr>
                <a:t>Kab</a:t>
              </a:r>
              <a:r>
                <a:rPr lang="en-US" sz="1200" dirty="0" smtClean="0">
                  <a:solidFill>
                    <a:schemeClr val="tx1"/>
                  </a:solidFill>
                  <a:latin typeface="Gill Sans MT" pitchFamily="34" charset="0"/>
                </a:rPr>
                <a:t> </a:t>
              </a:r>
              <a:endParaRPr lang="id-ID" sz="1200" dirty="0" smtClean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91172835"/>
              </p:ext>
            </p:extLst>
          </p:nvPr>
        </p:nvGraphicFramePr>
        <p:xfrm>
          <a:off x="7784500" y="1781118"/>
          <a:ext cx="3824509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8063" y="393955"/>
            <a:ext cx="828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 2015 HARAPAN PERBAIKAN SANGAT TINGGI,</a:t>
            </a:r>
          </a:p>
          <a:p>
            <a:r>
              <a:rPr lang="en-US" sz="2800" dirty="0" smtClean="0"/>
              <a:t>TATA KELOLA DAERAH PERLU DIPACU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96269" y="1623539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Gill Sans MT" pitchFamily="34" charset="0"/>
              </a:rPr>
              <a:t>(maks 5)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6635" y="1623539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Gill Sans MT" pitchFamily="34" charset="0"/>
              </a:rPr>
              <a:t>(maks </a:t>
            </a:r>
            <a:r>
              <a:rPr lang="en-US" dirty="0">
                <a:latin typeface="Gill Sans MT" pitchFamily="34" charset="0"/>
              </a:rPr>
              <a:t>100</a:t>
            </a:r>
            <a:r>
              <a:rPr lang="id-ID" dirty="0">
                <a:latin typeface="Gill Sans MT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6112" y="-651270"/>
            <a:ext cx="754856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i="1" dirty="0" smtClean="0">
                <a:solidFill>
                  <a:srgbClr val="44C1A3">
                    <a:lumMod val="75000"/>
                  </a:srgbClr>
                </a:solidFill>
                <a:cs typeface="Arial" pitchFamily="34" charset="0"/>
              </a:rPr>
              <a:t>7</a:t>
            </a:r>
            <a:endParaRPr lang="en-US" sz="19900" i="1" dirty="0">
              <a:solidFill>
                <a:srgbClr val="44C1A3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08295" y="1690878"/>
            <a:ext cx="2202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PERSEPSI THD OUTCOME</a:t>
            </a:r>
            <a:endParaRPr lang="id-ID" sz="1400" dirty="0">
              <a:latin typeface="Gill Sans M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819" y="6539341"/>
            <a:ext cx="2697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Gill Sans MT" pitchFamily="34" charset="0"/>
              </a:rPr>
              <a:t>Sumber</a:t>
            </a:r>
            <a:r>
              <a:rPr lang="en-US" sz="1400" dirty="0" smtClean="0">
                <a:latin typeface="Gill Sans MT" pitchFamily="34" charset="0"/>
              </a:rPr>
              <a:t>: UNDP (2012, 2014, 2015)</a:t>
            </a:r>
            <a:endParaRPr lang="id-ID" sz="1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0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111" y="624110"/>
            <a:ext cx="8911687" cy="1280890"/>
          </a:xfrm>
        </p:spPr>
        <p:txBody>
          <a:bodyPr/>
          <a:lstStyle/>
          <a:p>
            <a:r>
              <a:rPr lang="en-US" dirty="0" smtClean="0"/>
              <a:t>CATATAN AKHIR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PERLU SEGERA DITETAPKAN PRIORITAS OUTCOME DAN RENAKSI OPERASIONAL BAGI SETIAP PROPINSI SEBAGAI TARGET BERSAMA</a:t>
            </a:r>
          </a:p>
          <a:p>
            <a:r>
              <a:rPr lang="en-US" sz="2800" dirty="0" smtClean="0"/>
              <a:t>PENETAPAN REGULASI (6 PP) SERTA PENYELESAIAN RENAKSI K/L DAN PERHUTANI</a:t>
            </a:r>
          </a:p>
          <a:p>
            <a:r>
              <a:rPr lang="en-US" sz="2800" dirty="0" smtClean="0"/>
              <a:t>PENETAPAN SUBSTANSI PENCEGAHAN KORUPSI SECARA OPERASIONAL (TATAKELOLA, KIP, DLL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KERJASAMA LEBIH ERAT K/L DAN PEMDA UNTUK MEWUJUDKAN OUTCOME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250" y="-651270"/>
            <a:ext cx="754856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i="1" dirty="0" smtClean="0">
                <a:solidFill>
                  <a:srgbClr val="44C1A3">
                    <a:lumMod val="75000"/>
                  </a:srgbClr>
                </a:solidFill>
                <a:cs typeface="Arial" pitchFamily="34" charset="0"/>
              </a:rPr>
              <a:t>8</a:t>
            </a:r>
            <a:endParaRPr lang="en-US" sz="19900" i="1" dirty="0">
              <a:solidFill>
                <a:srgbClr val="44C1A3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905" y="4457093"/>
            <a:ext cx="8596668" cy="182658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TERIMA KASIH</a:t>
            </a:r>
            <a:endParaRPr lang="id-ID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2" y="302452"/>
            <a:ext cx="7399695" cy="49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90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4587"/>
          <a:stretch/>
        </p:blipFill>
        <p:spPr bwMode="auto">
          <a:xfrm>
            <a:off x="0" y="1732547"/>
            <a:ext cx="12192000" cy="512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POTENSI </a:t>
            </a:r>
            <a:r>
              <a:rPr lang="id-ID" dirty="0" err="1" smtClean="0"/>
              <a:t>SDA</a:t>
            </a:r>
            <a:r>
              <a:rPr lang="id-ID" dirty="0" smtClean="0"/>
              <a:t>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7" y="1690629"/>
            <a:ext cx="8074100" cy="1115712"/>
          </a:xfrm>
          <a:solidFill>
            <a:srgbClr val="FF0000">
              <a:alpha val="89804"/>
            </a:srgbClr>
          </a:solidFill>
        </p:spPr>
        <p:txBody>
          <a:bodyPr anchor="ctr"/>
          <a:lstStyle/>
          <a:p>
            <a:r>
              <a:rPr lang="id-ID" dirty="0" smtClean="0">
                <a:solidFill>
                  <a:schemeClr val="bg1"/>
                </a:solidFill>
              </a:rPr>
              <a:t>Luas hutan Indonesia sebesar 90,5 juta hektar, atau seluas 2% dari total luas tutupan hutan di dunia. Sementara kawasan hutan yang dikelola sebesar 120 juta hektar.</a:t>
            </a:r>
          </a:p>
        </p:txBody>
      </p:sp>
      <p:pic>
        <p:nvPicPr>
          <p:cNvPr id="1026" name="Picture 2" descr="http://static.freepik.com/free-photo/stock-abstract-tree-vector_18-5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29"/>
            <a:ext cx="1961147" cy="15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m9G8CkAyVtJC65U_HyejmfOzSBsIxSgVCIg9TXq7sy5bgiKMJ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247" y="3389683"/>
            <a:ext cx="2156753" cy="1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61147" y="2806341"/>
            <a:ext cx="8074100" cy="917859"/>
          </a:xfrm>
          <a:prstGeom prst="rect">
            <a:avLst/>
          </a:prstGeom>
          <a:solidFill>
            <a:srgbClr val="E6B91E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</a:pPr>
            <a:r>
              <a:rPr lang="id-ID" dirty="0" smtClean="0">
                <a:solidFill>
                  <a:schemeClr val="bg1"/>
                </a:solidFill>
              </a:rPr>
              <a:t>Indonesia menguasai cadangan batubara sebesar 20 </a:t>
            </a:r>
            <a:r>
              <a:rPr lang="id-ID" dirty="0" err="1" smtClean="0">
                <a:solidFill>
                  <a:schemeClr val="bg1"/>
                </a:solidFill>
              </a:rPr>
              <a:t>milyar</a:t>
            </a:r>
            <a:r>
              <a:rPr lang="id-ID" dirty="0" smtClean="0">
                <a:solidFill>
                  <a:schemeClr val="bg1"/>
                </a:solidFill>
              </a:rPr>
              <a:t> ton, termasuk negara dengan cadangan terbesar ke 8 di dunia.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61147" y="3724200"/>
            <a:ext cx="8074099" cy="1015608"/>
          </a:xfrm>
          <a:prstGeom prst="rect">
            <a:avLst/>
          </a:prstGeom>
          <a:solidFill>
            <a:srgbClr val="6F91A0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r>
              <a:rPr lang="id-ID" dirty="0" smtClean="0">
                <a:solidFill>
                  <a:schemeClr val="bg1"/>
                </a:solidFill>
              </a:rPr>
              <a:t>Dengan 11 wilayah pengelolaan perikanan, perairan laut Indonesia memiliki potensi sumber daya perikanan hingga 7,3 juta ton per tahun.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9" name="Picture 8" descr="wpp - POTENSI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00"/>
            <a:ext cx="1961146" cy="102346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x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61146" y="4736961"/>
            <a:ext cx="8074099" cy="1015608"/>
          </a:xfrm>
          <a:prstGeom prst="rect">
            <a:avLst/>
          </a:prstGeom>
          <a:solidFill>
            <a:schemeClr val="accent4">
              <a:alpha val="89804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</a:pPr>
            <a:r>
              <a:rPr lang="id-ID" dirty="0" smtClean="0">
                <a:solidFill>
                  <a:schemeClr val="bg1"/>
                </a:solidFill>
              </a:rPr>
              <a:t>Luas lahan perkebunan sawit di Indonesia mencapai 12,3 juta hektar (2013), dengan produksi </a:t>
            </a:r>
            <a:r>
              <a:rPr lang="id-ID" dirty="0" err="1" smtClean="0">
                <a:solidFill>
                  <a:schemeClr val="bg1"/>
                </a:solidFill>
              </a:rPr>
              <a:t>CPO</a:t>
            </a:r>
            <a:r>
              <a:rPr lang="id-ID" dirty="0" smtClean="0">
                <a:solidFill>
                  <a:schemeClr val="bg1"/>
                </a:solidFill>
              </a:rPr>
              <a:t> 27,1 juta </a:t>
            </a:r>
            <a:r>
              <a:rPr lang="id-ID" dirty="0" err="1" smtClean="0">
                <a:solidFill>
                  <a:schemeClr val="bg1"/>
                </a:solidFill>
              </a:rPr>
              <a:t>MT</a:t>
            </a:r>
            <a:r>
              <a:rPr lang="id-ID" dirty="0" smtClean="0">
                <a:solidFill>
                  <a:schemeClr val="bg1"/>
                </a:solidFill>
              </a:rPr>
              <a:t>.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61145" y="5703754"/>
            <a:ext cx="8074100" cy="1115712"/>
          </a:xfrm>
          <a:prstGeom prst="rect">
            <a:avLst/>
          </a:prstGeom>
          <a:solidFill>
            <a:srgbClr val="5A8221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Tambang </a:t>
            </a:r>
            <a:r>
              <a:rPr lang="en-US" dirty="0" err="1" smtClean="0">
                <a:solidFill>
                  <a:schemeClr val="bg1"/>
                </a:solidFill>
              </a:rPr>
              <a:t>emas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terbesar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dunia</a:t>
            </a:r>
            <a:r>
              <a:rPr lang="en-US" dirty="0" smtClean="0">
                <a:solidFill>
                  <a:schemeClr val="bg1"/>
                </a:solidFill>
              </a:rPr>
              <a:t> dan </a:t>
            </a:r>
            <a:r>
              <a:rPr lang="en-US" dirty="0" err="1" smtClean="0">
                <a:solidFill>
                  <a:schemeClr val="bg1"/>
                </a:solidFill>
              </a:rPr>
              <a:t>tambang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tembaga</a:t>
            </a:r>
            <a:r>
              <a:rPr lang="en-US" dirty="0" smtClean="0">
                <a:solidFill>
                  <a:schemeClr val="bg1"/>
                </a:solidFill>
              </a:rPr>
              <a:t> no. 3 </a:t>
            </a:r>
            <a:r>
              <a:rPr lang="en-US" dirty="0" err="1" smtClean="0">
                <a:solidFill>
                  <a:schemeClr val="bg1"/>
                </a:solidFill>
              </a:rPr>
              <a:t>terbesar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dunia</a:t>
            </a:r>
            <a:endParaRPr lang="id-ID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766" y="-481146"/>
            <a:ext cx="754856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600" i="1" dirty="0" smtClean="0">
                <a:solidFill>
                  <a:srgbClr val="44C1A3">
                    <a:lumMod val="75000"/>
                  </a:srgbClr>
                </a:solidFill>
                <a:cs typeface="Arial" pitchFamily="34" charset="0"/>
              </a:rPr>
              <a:t>1</a:t>
            </a:r>
            <a:endParaRPr lang="en-US" sz="16600" i="1" dirty="0">
              <a:solidFill>
                <a:srgbClr val="44C1A3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8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IDEOLOGI PENGURUSAN </a:t>
            </a:r>
            <a:r>
              <a:rPr lang="id-ID" dirty="0" err="1" smtClean="0"/>
              <a:t>SDA</a:t>
            </a:r>
            <a:endParaRPr lang="id-ID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775572" y="2629456"/>
          <a:ext cx="2959767" cy="278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477946" y="1399187"/>
            <a:ext cx="5835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487" algn="ctr">
              <a:spcBef>
                <a:spcPts val="600"/>
              </a:spcBef>
              <a:buClr>
                <a:schemeClr val="tx1"/>
              </a:buClr>
            </a:pPr>
            <a:r>
              <a:rPr lang="id-ID" sz="2000" i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“Bumi </a:t>
            </a:r>
            <a:r>
              <a:rPr lang="id-ID" sz="2000" i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dan air dan kekayaan alam yang terkandung di dalamnya </a:t>
            </a:r>
            <a:r>
              <a:rPr lang="id-ID" sz="2000" b="1" i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dikuasai</a:t>
            </a:r>
            <a:r>
              <a:rPr lang="id-ID" sz="2000" i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oleh negara </a:t>
            </a:r>
            <a:r>
              <a:rPr lang="id-ID" sz="2000" b="1" i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dan dipergunakan</a:t>
            </a:r>
            <a:r>
              <a:rPr lang="id-ID" sz="2000" i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untuk </a:t>
            </a:r>
            <a:r>
              <a:rPr lang="id-ID" sz="2000" b="1" i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sebesar-besar</a:t>
            </a:r>
            <a:r>
              <a:rPr lang="id-ID" sz="2000" b="1" i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kemakmuran rakyat</a:t>
            </a:r>
            <a:r>
              <a:rPr lang="id-ID" sz="2000" i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.”</a:t>
            </a:r>
            <a:endParaRPr lang="id-ID" sz="2000" i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27865" y="2662400"/>
            <a:ext cx="1273554" cy="127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UU 41/1999 Kehu</a:t>
            </a:r>
            <a:r>
              <a:rPr lang="en-US" sz="1200" dirty="0" smtClean="0"/>
              <a:t>-</a:t>
            </a:r>
            <a:r>
              <a:rPr lang="id-ID" sz="1200" dirty="0" smtClean="0"/>
              <a:t>tanan</a:t>
            </a:r>
            <a:endParaRPr lang="id-ID" sz="1200" dirty="0"/>
          </a:p>
        </p:txBody>
      </p:sp>
      <p:sp>
        <p:nvSpPr>
          <p:cNvPr id="11" name="Oval 10"/>
          <p:cNvSpPr/>
          <p:nvPr/>
        </p:nvSpPr>
        <p:spPr>
          <a:xfrm>
            <a:off x="2477946" y="4104337"/>
            <a:ext cx="1273554" cy="127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UU 4/2009 Pertam</a:t>
            </a:r>
            <a:r>
              <a:rPr lang="en-US" sz="1200" dirty="0" smtClean="0"/>
              <a:t>-</a:t>
            </a:r>
            <a:r>
              <a:rPr lang="id-ID" sz="1200" dirty="0" smtClean="0"/>
              <a:t>bangan</a:t>
            </a:r>
            <a:endParaRPr lang="id-ID" sz="1200" dirty="0"/>
          </a:p>
        </p:txBody>
      </p:sp>
      <p:sp>
        <p:nvSpPr>
          <p:cNvPr id="12" name="Oval 11"/>
          <p:cNvSpPr/>
          <p:nvPr/>
        </p:nvSpPr>
        <p:spPr>
          <a:xfrm>
            <a:off x="6628849" y="4104337"/>
            <a:ext cx="1273554" cy="127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UU 5/1990 Konse</a:t>
            </a:r>
            <a:r>
              <a:rPr lang="en-US" sz="1200" dirty="0" smtClean="0"/>
              <a:t>-</a:t>
            </a:r>
            <a:r>
              <a:rPr lang="id-ID" sz="1200" dirty="0" smtClean="0"/>
              <a:t>rvasi SDA Hayati</a:t>
            </a:r>
            <a:endParaRPr lang="id-ID" sz="1200" dirty="0"/>
          </a:p>
        </p:txBody>
      </p:sp>
      <p:sp>
        <p:nvSpPr>
          <p:cNvPr id="13" name="Oval 12"/>
          <p:cNvSpPr/>
          <p:nvPr/>
        </p:nvSpPr>
        <p:spPr>
          <a:xfrm>
            <a:off x="6628849" y="2662400"/>
            <a:ext cx="1273554" cy="127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UU 18/2004 Perke</a:t>
            </a:r>
            <a:r>
              <a:rPr lang="en-US" sz="1200" dirty="0" smtClean="0"/>
              <a:t>-</a:t>
            </a:r>
            <a:r>
              <a:rPr lang="id-ID" sz="1200" dirty="0" smtClean="0"/>
              <a:t>bunan</a:t>
            </a:r>
            <a:endParaRPr lang="id-ID" sz="1200" dirty="0"/>
          </a:p>
        </p:txBody>
      </p:sp>
      <p:sp>
        <p:nvSpPr>
          <p:cNvPr id="14" name="Oval 13"/>
          <p:cNvSpPr/>
          <p:nvPr/>
        </p:nvSpPr>
        <p:spPr>
          <a:xfrm>
            <a:off x="1062345" y="2662400"/>
            <a:ext cx="1273554" cy="127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UU 31/2004 Perikan</a:t>
            </a:r>
            <a:r>
              <a:rPr lang="en-US" sz="1200" dirty="0" smtClean="0"/>
              <a:t>-</a:t>
            </a:r>
            <a:r>
              <a:rPr lang="id-ID" sz="1200" dirty="0" smtClean="0"/>
              <a:t>an</a:t>
            </a:r>
            <a:endParaRPr lang="id-ID" sz="1200" dirty="0"/>
          </a:p>
        </p:txBody>
      </p:sp>
      <p:sp>
        <p:nvSpPr>
          <p:cNvPr id="15" name="Oval 14"/>
          <p:cNvSpPr/>
          <p:nvPr/>
        </p:nvSpPr>
        <p:spPr>
          <a:xfrm>
            <a:off x="8144828" y="2688278"/>
            <a:ext cx="1273554" cy="127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UU </a:t>
            </a:r>
            <a:r>
              <a:rPr lang="id-ID" sz="1200" dirty="0"/>
              <a:t>7</a:t>
            </a:r>
            <a:r>
              <a:rPr lang="id-ID" sz="1200" dirty="0" smtClean="0"/>
              <a:t>/2004 Sumber Daya Air</a:t>
            </a:r>
            <a:endParaRPr lang="id-ID" sz="12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73522" y="5751095"/>
            <a:ext cx="2544683" cy="11069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400" dirty="0" smtClean="0">
                <a:solidFill>
                  <a:schemeClr val="bg1"/>
                </a:solidFill>
              </a:rPr>
              <a:t>30 ribu desa hidup di dalam kawasan hutan. Menggantungkan hidupnya dari hasil hutan.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419417" y="5751095"/>
            <a:ext cx="2544683" cy="11069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400" dirty="0" smtClean="0">
                <a:solidFill>
                  <a:schemeClr val="bg1"/>
                </a:solidFill>
              </a:rPr>
              <a:t>Indonesia defisit listrik hingga lebih dari 429 </a:t>
            </a:r>
            <a:r>
              <a:rPr lang="id-ID" sz="1400" dirty="0" err="1" smtClean="0">
                <a:solidFill>
                  <a:schemeClr val="bg1"/>
                </a:solidFill>
              </a:rPr>
              <a:t>MW</a:t>
            </a:r>
            <a:r>
              <a:rPr lang="id-ID" sz="1400" dirty="0" smtClean="0">
                <a:solidFill>
                  <a:schemeClr val="bg1"/>
                </a:solidFill>
              </a:rPr>
              <a:t> (2012)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964100" y="5751095"/>
            <a:ext cx="2544683" cy="11069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400" dirty="0" smtClean="0">
                <a:solidFill>
                  <a:schemeClr val="bg1"/>
                </a:solidFill>
              </a:rPr>
              <a:t>51,2% rumah tangga petani di Indonesia menguasai tanah di bawah setengah hektar (2003)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508783" y="5751094"/>
            <a:ext cx="2544683" cy="110690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400" dirty="0" smtClean="0">
                <a:solidFill>
                  <a:schemeClr val="bg1"/>
                </a:solidFill>
              </a:rPr>
              <a:t>Penduduk miskin Indonesia mencapai 28,55 juta orang (2013)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25173" y="4091502"/>
            <a:ext cx="1273554" cy="127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UU </a:t>
            </a:r>
            <a:r>
              <a:rPr lang="en-US" sz="1200" dirty="0"/>
              <a:t>2</a:t>
            </a:r>
            <a:r>
              <a:rPr lang="id-ID" sz="1200" dirty="0" smtClean="0"/>
              <a:t>/</a:t>
            </a:r>
            <a:r>
              <a:rPr lang="en-US" sz="1200" dirty="0" smtClean="0"/>
              <a:t>1960</a:t>
            </a:r>
            <a:r>
              <a:rPr lang="id-ID" sz="1200" dirty="0" smtClean="0"/>
              <a:t> </a:t>
            </a:r>
            <a:r>
              <a:rPr lang="en-US" sz="1200" dirty="0" err="1" smtClean="0"/>
              <a:t>Bagi</a:t>
            </a:r>
            <a:r>
              <a:rPr lang="en-US" sz="1200" dirty="0" smtClean="0"/>
              <a:t> </a:t>
            </a:r>
            <a:r>
              <a:rPr lang="en-US" sz="1200" dirty="0" err="1" smtClean="0"/>
              <a:t>hasil</a:t>
            </a:r>
            <a:r>
              <a:rPr lang="en-US" sz="1200" dirty="0" smtClean="0"/>
              <a:t> pertain-an</a:t>
            </a:r>
            <a:endParaRPr lang="id-ID" sz="1200" dirty="0"/>
          </a:p>
        </p:txBody>
      </p:sp>
      <p:sp>
        <p:nvSpPr>
          <p:cNvPr id="21" name="Oval 20"/>
          <p:cNvSpPr/>
          <p:nvPr/>
        </p:nvSpPr>
        <p:spPr>
          <a:xfrm>
            <a:off x="8167838" y="4091507"/>
            <a:ext cx="1273554" cy="127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UU </a:t>
            </a:r>
            <a:r>
              <a:rPr lang="en-US" sz="1200" dirty="0" smtClean="0"/>
              <a:t>26</a:t>
            </a:r>
            <a:r>
              <a:rPr lang="id-ID" sz="1200" dirty="0" smtClean="0"/>
              <a:t>/200</a:t>
            </a:r>
            <a:r>
              <a:rPr lang="en-US" sz="1200" dirty="0" smtClean="0"/>
              <a:t>7</a:t>
            </a:r>
            <a:r>
              <a:rPr lang="id-ID" sz="1200" dirty="0" smtClean="0"/>
              <a:t> </a:t>
            </a:r>
            <a:r>
              <a:rPr lang="en-US" sz="1200" dirty="0" err="1" smtClean="0"/>
              <a:t>Penata</a:t>
            </a:r>
            <a:r>
              <a:rPr lang="en-US" sz="1200" dirty="0" smtClean="0"/>
              <a:t>-an </a:t>
            </a:r>
            <a:r>
              <a:rPr lang="en-US" sz="1200" dirty="0" err="1" smtClean="0"/>
              <a:t>Ruang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83114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0618" y="34457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NKB DAN GERAKAN NASIONAL </a:t>
            </a:r>
            <a:br>
              <a:rPr lang="en-US" sz="3200" dirty="0" smtClean="0"/>
            </a:br>
            <a:r>
              <a:rPr lang="en-US" sz="3200" dirty="0" smtClean="0"/>
              <a:t>PENYELAMATAN SUMBER DAYA ALAM</a:t>
            </a:r>
            <a:endParaRPr lang="id-ID" sz="3200" dirty="0"/>
          </a:p>
        </p:txBody>
      </p:sp>
      <p:sp>
        <p:nvSpPr>
          <p:cNvPr id="7" name="Rectangle 6"/>
          <p:cNvSpPr/>
          <p:nvPr/>
        </p:nvSpPr>
        <p:spPr>
          <a:xfrm>
            <a:off x="8370" y="3732872"/>
            <a:ext cx="1747214" cy="916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Kajian Sistem Perencanaan dan Pengawasan Kawasan Hutan (2010)</a:t>
            </a:r>
            <a:endParaRPr lang="id-ID" sz="1200"/>
          </a:p>
        </p:txBody>
      </p:sp>
      <p:sp>
        <p:nvSpPr>
          <p:cNvPr id="8" name="Rectangle 7"/>
          <p:cNvSpPr/>
          <p:nvPr/>
        </p:nvSpPr>
        <p:spPr>
          <a:xfrm>
            <a:off x="3502798" y="3884092"/>
            <a:ext cx="1747214" cy="9168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Semiloka Percepatan Pengukuhan Kawasan Hutan (2012)</a:t>
            </a:r>
            <a:endParaRPr lang="id-ID" sz="1200"/>
          </a:p>
        </p:txBody>
      </p:sp>
      <p:sp>
        <p:nvSpPr>
          <p:cNvPr id="9" name="Rectangle 8"/>
          <p:cNvSpPr/>
          <p:nvPr/>
        </p:nvSpPr>
        <p:spPr>
          <a:xfrm>
            <a:off x="5211513" y="3626705"/>
            <a:ext cx="1747214" cy="9168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NKB 12 K/L </a:t>
            </a:r>
            <a:r>
              <a:rPr lang="en-US" sz="1200" dirty="0" err="1" smtClean="0"/>
              <a:t>Percepatan</a:t>
            </a:r>
            <a:r>
              <a:rPr lang="en-US" sz="1200" dirty="0" smtClean="0"/>
              <a:t>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</a:t>
            </a:r>
            <a:r>
              <a:rPr lang="en-US" sz="1200" dirty="0" err="1" smtClean="0"/>
              <a:t>Kawasan</a:t>
            </a:r>
            <a:r>
              <a:rPr lang="en-US" sz="1200" dirty="0" smtClean="0"/>
              <a:t> </a:t>
            </a:r>
            <a:r>
              <a:rPr lang="en-US" sz="1200" dirty="0" err="1" smtClean="0"/>
              <a:t>Hutan</a:t>
            </a:r>
            <a:r>
              <a:rPr lang="en-US" sz="1200" dirty="0" smtClean="0"/>
              <a:t> (2013)</a:t>
            </a:r>
            <a:endParaRPr lang="id-ID" sz="1200" dirty="0"/>
          </a:p>
        </p:txBody>
      </p:sp>
      <p:sp>
        <p:nvSpPr>
          <p:cNvPr id="13" name="Rectangle 12"/>
          <p:cNvSpPr/>
          <p:nvPr/>
        </p:nvSpPr>
        <p:spPr>
          <a:xfrm>
            <a:off x="8705941" y="3426866"/>
            <a:ext cx="1747214" cy="9168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NKB 27 K/L Gerakan Nasional Penyelamatan SDA (2015)</a:t>
            </a:r>
            <a:endParaRPr lang="id-ID" sz="1200"/>
          </a:p>
        </p:txBody>
      </p:sp>
      <p:pic>
        <p:nvPicPr>
          <p:cNvPr id="14" name="Picture 2" descr="20130313-1850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284" y="1979585"/>
            <a:ext cx="1736443" cy="16461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726" y="5144534"/>
            <a:ext cx="1747214" cy="10187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11513" y="4535955"/>
            <a:ext cx="1747214" cy="916855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Kajian Sistem Pengelolaan PNBP dan Korsup Minerba (2013)</a:t>
            </a:r>
            <a:endParaRPr lang="id-ID" sz="1200"/>
          </a:p>
        </p:txBody>
      </p:sp>
      <p:sp>
        <p:nvSpPr>
          <p:cNvPr id="20" name="Rectangle 19"/>
          <p:cNvSpPr/>
          <p:nvPr/>
        </p:nvSpPr>
        <p:spPr>
          <a:xfrm>
            <a:off x="6958726" y="3559246"/>
            <a:ext cx="1747214" cy="916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Kajian</a:t>
            </a:r>
            <a:r>
              <a:rPr lang="en-US" sz="1200" dirty="0" smtClean="0"/>
              <a:t> </a:t>
            </a:r>
            <a:r>
              <a:rPr lang="en-US" sz="1200" dirty="0" err="1" smtClean="0"/>
              <a:t>Sistem</a:t>
            </a:r>
            <a:r>
              <a:rPr lang="en-US" sz="1200" dirty="0" smtClean="0"/>
              <a:t> </a:t>
            </a:r>
            <a:r>
              <a:rPr lang="en-US" sz="1200" dirty="0" err="1" smtClean="0"/>
              <a:t>Pengelolaan</a:t>
            </a:r>
            <a:r>
              <a:rPr lang="en-US" sz="1200" dirty="0" smtClean="0"/>
              <a:t> </a:t>
            </a:r>
            <a:r>
              <a:rPr lang="en-US" sz="1200" dirty="0" err="1" smtClean="0"/>
              <a:t>Ruang</a:t>
            </a:r>
            <a:r>
              <a:rPr lang="en-US" sz="1200" dirty="0" smtClean="0"/>
              <a:t> </a:t>
            </a:r>
            <a:r>
              <a:rPr lang="en-US" sz="1200" dirty="0" err="1" smtClean="0"/>
              <a:t>Laut</a:t>
            </a:r>
            <a:r>
              <a:rPr lang="en-US" sz="1200" dirty="0" smtClean="0"/>
              <a:t> (2014)</a:t>
            </a:r>
            <a:endParaRPr lang="id-ID" sz="1200" dirty="0"/>
          </a:p>
        </p:txBody>
      </p:sp>
      <p:sp>
        <p:nvSpPr>
          <p:cNvPr id="21" name="Rectangle 20"/>
          <p:cNvSpPr/>
          <p:nvPr/>
        </p:nvSpPr>
        <p:spPr>
          <a:xfrm>
            <a:off x="5211512" y="1711327"/>
            <a:ext cx="1747214" cy="9168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Kajian Perizinan Sektor Kehutanan (2013)</a:t>
            </a:r>
            <a:endParaRPr lang="id-ID" sz="1200"/>
          </a:p>
        </p:txBody>
      </p:sp>
      <p:pic>
        <p:nvPicPr>
          <p:cNvPr id="22" name="Picture 2" descr="D:\2015\A. GN SDA\1. MEDAN 23-26 MARET\B31A63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941" y="4293965"/>
            <a:ext cx="1747214" cy="11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705941" y="2511797"/>
            <a:ext cx="1747214" cy="9168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Deklarasi Penyelamatan SDA (2015)</a:t>
            </a:r>
            <a:endParaRPr lang="id-ID" sz="120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941" y="1673214"/>
            <a:ext cx="1747214" cy="91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755584" y="3657423"/>
            <a:ext cx="1747214" cy="91685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Kajian Kebijakan Pengusahaan Batubara (2011)</a:t>
            </a:r>
            <a:endParaRPr lang="id-ID" sz="1200"/>
          </a:p>
        </p:txBody>
      </p:sp>
      <p:sp>
        <p:nvSpPr>
          <p:cNvPr id="26" name="Rectangle 25"/>
          <p:cNvSpPr/>
          <p:nvPr/>
        </p:nvSpPr>
        <p:spPr>
          <a:xfrm>
            <a:off x="5211513" y="5432832"/>
            <a:ext cx="1747214" cy="91685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Kajian Perizinan Sektor Pertambangan (2013)</a:t>
            </a:r>
            <a:endParaRPr lang="id-ID" sz="1200"/>
          </a:p>
        </p:txBody>
      </p:sp>
      <p:sp>
        <p:nvSpPr>
          <p:cNvPr id="27" name="Rectangle 26"/>
          <p:cNvSpPr/>
          <p:nvPr/>
        </p:nvSpPr>
        <p:spPr>
          <a:xfrm>
            <a:off x="6958726" y="2641365"/>
            <a:ext cx="1747214" cy="9168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Kajian Pengelolaan Hutan Jawa Perum Perhutani (2014)</a:t>
            </a:r>
            <a:endParaRPr lang="id-ID" sz="1200"/>
          </a:p>
        </p:txBody>
      </p:sp>
      <p:sp>
        <p:nvSpPr>
          <p:cNvPr id="12" name="Rectangle 11"/>
          <p:cNvSpPr/>
          <p:nvPr/>
        </p:nvSpPr>
        <p:spPr>
          <a:xfrm>
            <a:off x="6958727" y="4472135"/>
            <a:ext cx="1747214" cy="9168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Refleksi</a:t>
            </a:r>
            <a:r>
              <a:rPr lang="en-US" sz="1200" dirty="0" smtClean="0"/>
              <a:t> </a:t>
            </a:r>
            <a:r>
              <a:rPr lang="en-US" sz="1200" dirty="0" err="1" smtClean="0"/>
              <a:t>Setahun</a:t>
            </a:r>
            <a:r>
              <a:rPr lang="en-US" sz="1200" dirty="0" smtClean="0"/>
              <a:t> NKB 12 K/L (2014)</a:t>
            </a:r>
            <a:endParaRPr lang="id-ID" sz="1200" dirty="0"/>
          </a:p>
        </p:txBody>
      </p:sp>
      <p:sp>
        <p:nvSpPr>
          <p:cNvPr id="29" name="Rectangle 28"/>
          <p:cNvSpPr/>
          <p:nvPr/>
        </p:nvSpPr>
        <p:spPr>
          <a:xfrm>
            <a:off x="6958725" y="1848955"/>
            <a:ext cx="1747214" cy="91685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Kajian Sistem Pengelolaan Pajak Sektor Batubara (2014)</a:t>
            </a:r>
            <a:endParaRPr lang="id-ID" sz="1200"/>
          </a:p>
        </p:txBody>
      </p:sp>
      <p:sp>
        <p:nvSpPr>
          <p:cNvPr id="28" name="Rectangle 27"/>
          <p:cNvSpPr/>
          <p:nvPr/>
        </p:nvSpPr>
        <p:spPr>
          <a:xfrm>
            <a:off x="8705003" y="5422210"/>
            <a:ext cx="1747214" cy="9168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Kajian</a:t>
            </a:r>
            <a:r>
              <a:rPr lang="en-US" sz="1200" dirty="0" smtClean="0"/>
              <a:t> PNBP </a:t>
            </a:r>
            <a:r>
              <a:rPr lang="en-US" sz="1200" dirty="0" err="1" smtClean="0"/>
              <a:t>Kehutanan</a:t>
            </a:r>
            <a:r>
              <a:rPr lang="en-US" sz="1200" dirty="0" smtClean="0"/>
              <a:t> (2015)</a:t>
            </a:r>
            <a:endParaRPr lang="id-ID" sz="1200" dirty="0"/>
          </a:p>
        </p:txBody>
      </p:sp>
      <p:sp>
        <p:nvSpPr>
          <p:cNvPr id="30" name="Rectangle 29"/>
          <p:cNvSpPr/>
          <p:nvPr/>
        </p:nvSpPr>
        <p:spPr>
          <a:xfrm>
            <a:off x="10449760" y="2807877"/>
            <a:ext cx="1747214" cy="9168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AGENDA 24 GUBERNUR, 7 </a:t>
            </a:r>
            <a:r>
              <a:rPr lang="en-US" sz="1200" dirty="0" err="1" smtClean="0"/>
              <a:t>kelompok</a:t>
            </a:r>
            <a:r>
              <a:rPr lang="en-US" sz="1200" dirty="0" smtClean="0"/>
              <a:t> </a:t>
            </a:r>
            <a:r>
              <a:rPr lang="en-US" sz="1200" dirty="0" err="1" smtClean="0"/>
              <a:t>renaksi</a:t>
            </a:r>
            <a:endParaRPr lang="en-US" sz="1200" dirty="0" smtClean="0"/>
          </a:p>
          <a:p>
            <a:pPr algn="ctr"/>
            <a:r>
              <a:rPr lang="en-US" sz="1200" dirty="0" smtClean="0"/>
              <a:t>(2016-2017)</a:t>
            </a:r>
            <a:endParaRPr lang="id-ID" sz="1200" dirty="0"/>
          </a:p>
        </p:txBody>
      </p:sp>
      <p:sp>
        <p:nvSpPr>
          <p:cNvPr id="31" name="Rectangle 30"/>
          <p:cNvSpPr/>
          <p:nvPr/>
        </p:nvSpPr>
        <p:spPr>
          <a:xfrm>
            <a:off x="10456928" y="3725940"/>
            <a:ext cx="1747214" cy="9168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AGENDA K/L (PNBP) 6 </a:t>
            </a:r>
            <a:r>
              <a:rPr lang="en-US" sz="1200" dirty="0" err="1" smtClean="0"/>
              <a:t>temuan</a:t>
            </a:r>
            <a:r>
              <a:rPr lang="en-US" sz="1200" dirty="0" smtClean="0"/>
              <a:t>, 76 output</a:t>
            </a:r>
          </a:p>
          <a:p>
            <a:pPr algn="ctr"/>
            <a:r>
              <a:rPr lang="en-US" sz="1200" dirty="0" smtClean="0"/>
              <a:t>(2016-2017)</a:t>
            </a:r>
            <a:endParaRPr lang="id-ID" sz="1200" dirty="0"/>
          </a:p>
        </p:txBody>
      </p:sp>
      <p:sp>
        <p:nvSpPr>
          <p:cNvPr id="32" name="Rectangle 31"/>
          <p:cNvSpPr/>
          <p:nvPr/>
        </p:nvSpPr>
        <p:spPr>
          <a:xfrm>
            <a:off x="10453225" y="4641851"/>
            <a:ext cx="1747214" cy="9168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AGENDA PERHUTANI 4 </a:t>
            </a:r>
            <a:r>
              <a:rPr lang="en-US" sz="1200" dirty="0" err="1" smtClean="0"/>
              <a:t>temuan</a:t>
            </a:r>
            <a:r>
              <a:rPr lang="en-US" sz="1200" dirty="0" smtClean="0"/>
              <a:t>, 111 output (2016-2017)</a:t>
            </a:r>
            <a:endParaRPr lang="id-ID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10363" y="63901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2010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029546" y="639370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246812" y="639725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17236" y="642205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70711" y="641496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41142" y="640788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32842" y="64007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2011</a:t>
            </a:r>
            <a:endParaRPr lang="en-US" b="1" dirty="0"/>
          </a:p>
        </p:txBody>
      </p:sp>
      <p:cxnSp>
        <p:nvCxnSpPr>
          <p:cNvPr id="5" name="Straight Connector 4"/>
          <p:cNvCxnSpPr>
            <a:stCxn id="2" idx="3"/>
            <a:endCxn id="38" idx="1"/>
          </p:cNvCxnSpPr>
          <p:nvPr/>
        </p:nvCxnSpPr>
        <p:spPr>
          <a:xfrm>
            <a:off x="1207990" y="6574829"/>
            <a:ext cx="1024852" cy="1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56492" y="6589004"/>
            <a:ext cx="1024852" cy="1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37548" y="6571288"/>
            <a:ext cx="1024852" cy="1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994054" y="6589004"/>
            <a:ext cx="1024852" cy="1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25048" y="6603181"/>
            <a:ext cx="1024852" cy="1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57401" y="6606723"/>
            <a:ext cx="1024852" cy="1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16112" y="-651270"/>
            <a:ext cx="754856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i="1" dirty="0" smtClean="0">
                <a:solidFill>
                  <a:srgbClr val="44C1A3">
                    <a:lumMod val="75000"/>
                  </a:srgbClr>
                </a:solidFill>
                <a:cs typeface="Arial" pitchFamily="34" charset="0"/>
              </a:rPr>
              <a:t>2</a:t>
            </a:r>
            <a:endParaRPr lang="en-US" sz="19900" i="1" dirty="0">
              <a:solidFill>
                <a:srgbClr val="44C1A3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14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0353" y="2068004"/>
            <a:ext cx="5303521" cy="34887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latin typeface="+mj-lt"/>
                <a:cs typeface="Times New Roman" pitchFamily="18" charset="0"/>
              </a:rPr>
              <a:t>BBRP RENAKSI YG TERTINGGAL (EVALUASI DES. 2015): </a:t>
            </a:r>
          </a:p>
          <a:p>
            <a:r>
              <a:rPr lang="id-ID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Terbitnya </a:t>
            </a:r>
            <a:r>
              <a:rPr lang="id-ID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peraturan Dirjen tentang implementasi Versioning di lingkup Direktorat Jenderal </a:t>
            </a:r>
            <a:r>
              <a:rPr lang="id-ID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Planologi. Permenhut implementasi </a:t>
            </a:r>
            <a:r>
              <a:rPr lang="id-ID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Versioning untuk Kementerian </a:t>
            </a:r>
            <a:r>
              <a:rPr lang="id-ID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Kehutanan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(Des. 2013)</a:t>
            </a:r>
            <a:r>
              <a:rPr lang="id-ID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PP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Kawasan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Perdesaan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PP RPPLH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PP KLHS</a:t>
            </a:r>
          </a:p>
          <a:p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Perubahan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PP 6/2007, PP 44/2004, PP 72/2010 (Des. 2014)</a:t>
            </a:r>
          </a:p>
          <a:p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Penyelesaian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konflik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hasil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national inquiry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Komas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HAM (Des. 2015)</a:t>
            </a:r>
          </a:p>
          <a:p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Permentan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tentang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Perencaaan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Perkebunan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Berbasis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Spasial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Permentan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tentang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Penetapan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Alokasi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Ruang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Budidaya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untuk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Kelapa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Sawit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Tebu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(Des. 2015).</a:t>
            </a:r>
          </a:p>
          <a:p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Berdasarkan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 yang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disampaikan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daerah</a:t>
            </a:r>
            <a:r>
              <a:rPr lang="id-ID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Ditjenbun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akan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mengevaluasi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pelaku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usaha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Dari 27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propinsi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5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propinsi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belum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menyampaikan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data (Lampung,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Jateng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Papua, Gorontalo,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Sulut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id-ID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RENAKSI OLEH K/L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6112" y="-651270"/>
            <a:ext cx="754856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i="1" dirty="0" smtClean="0">
                <a:solidFill>
                  <a:srgbClr val="44C1A3">
                    <a:lumMod val="75000"/>
                  </a:srgbClr>
                </a:solidFill>
                <a:cs typeface="Arial" pitchFamily="34" charset="0"/>
              </a:rPr>
              <a:t>3</a:t>
            </a:r>
            <a:endParaRPr lang="en-US" sz="19900" i="1" dirty="0">
              <a:solidFill>
                <a:srgbClr val="44C1A3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9464" y="2032530"/>
            <a:ext cx="3107572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>
                <a:solidFill>
                  <a:prstClr val="white"/>
                </a:solidFill>
                <a:latin typeface="Century Gothic" panose="020B0502020202020204" pitchFamily="34" charset="0"/>
              </a:rPr>
              <a:t>Penyelesaian </a:t>
            </a:r>
            <a:r>
              <a:rPr lang="en-US" sz="1700" dirty="0">
                <a:solidFill>
                  <a:prstClr val="white"/>
                </a:solidFill>
                <a:latin typeface="Century Gothic" panose="020B0502020202020204" pitchFamily="34" charset="0"/>
              </a:rPr>
              <a:t>Status </a:t>
            </a:r>
            <a:r>
              <a:rPr lang="en-US" sz="17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Kawas</a:t>
            </a:r>
            <a:r>
              <a:rPr lang="en-US" sz="17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Hutan</a:t>
            </a:r>
            <a:endParaRPr lang="en-US" sz="17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9464" y="2631016"/>
            <a:ext cx="3107572" cy="569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>
                <a:solidFill>
                  <a:prstClr val="white"/>
                </a:solidFill>
                <a:latin typeface="Century Gothic" panose="020B0502020202020204" pitchFamily="34" charset="0"/>
              </a:rPr>
              <a:t>Sistem </a:t>
            </a:r>
            <a:r>
              <a:rPr lang="en-US" sz="17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Pengendali</a:t>
            </a:r>
            <a:r>
              <a:rPr lang="en-US" sz="1700" dirty="0">
                <a:solidFill>
                  <a:prstClr val="white"/>
                </a:solidFill>
                <a:latin typeface="Century Gothic" panose="020B0502020202020204" pitchFamily="34" charset="0"/>
              </a:rPr>
              <a:t> Anti </a:t>
            </a:r>
            <a:r>
              <a:rPr lang="en-US" sz="17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Korupsi</a:t>
            </a:r>
            <a:endParaRPr lang="en-US" sz="17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9464" y="3219980"/>
            <a:ext cx="3107572" cy="5699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>
                <a:solidFill>
                  <a:prstClr val="white"/>
                </a:solidFill>
                <a:latin typeface="Century Gothic" panose="020B0502020202020204" pitchFamily="34" charset="0"/>
              </a:rPr>
              <a:t>Wilayah </a:t>
            </a:r>
            <a:r>
              <a:rPr lang="en-US" sz="1700" err="1">
                <a:solidFill>
                  <a:prstClr val="white"/>
                </a:solidFill>
                <a:latin typeface="Century Gothic" panose="020B0502020202020204" pitchFamily="34" charset="0"/>
              </a:rPr>
              <a:t>Kelola</a:t>
            </a:r>
            <a:r>
              <a:rPr lang="en-US" sz="1700">
                <a:solidFill>
                  <a:prstClr val="white"/>
                </a:solidFill>
                <a:latin typeface="Century Gothic" panose="020B0502020202020204" pitchFamily="34" charset="0"/>
              </a:rPr>
              <a:t> Masyarakat</a:t>
            </a:r>
            <a:endParaRPr lang="en-US" sz="17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9464" y="3810530"/>
            <a:ext cx="3107572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>
                <a:solidFill>
                  <a:prstClr val="white"/>
                </a:solidFill>
                <a:latin typeface="Century Gothic" panose="020B0502020202020204" pitchFamily="34" charset="0"/>
              </a:rPr>
              <a:t>Penataan Perizinan</a:t>
            </a:r>
            <a:endParaRPr lang="en-US" sz="17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19464" y="4399493"/>
            <a:ext cx="3107572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>
                <a:solidFill>
                  <a:prstClr val="white"/>
                </a:solidFill>
                <a:latin typeface="Century Gothic" panose="020B0502020202020204" pitchFamily="34" charset="0"/>
              </a:rPr>
              <a:t>Penyelesaian </a:t>
            </a:r>
            <a:r>
              <a:rPr lang="en-US" sz="17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Konflik</a:t>
            </a:r>
            <a:r>
              <a:rPr lang="en-US" sz="1700" dirty="0">
                <a:solidFill>
                  <a:prstClr val="white"/>
                </a:solidFill>
                <a:latin typeface="Century Gothic" panose="020B0502020202020204" pitchFamily="34" charset="0"/>
              </a:rPr>
              <a:t> Kaw</a:t>
            </a:r>
            <a:r>
              <a:rPr lang="en-US" sz="1700">
                <a:solidFill>
                  <a:prstClr val="white"/>
                </a:solidFill>
                <a:latin typeface="Century Gothic" panose="020B0502020202020204" pitchFamily="34" charset="0"/>
              </a:rPr>
              <a:t>. Hutan</a:t>
            </a:r>
            <a:endParaRPr lang="en-US" sz="17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9464" y="4988455"/>
            <a:ext cx="3107572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>
                <a:solidFill>
                  <a:prstClr val="white"/>
                </a:solidFill>
                <a:latin typeface="Century Gothic" panose="020B0502020202020204" pitchFamily="34" charset="0"/>
              </a:rPr>
              <a:t>Instrumen </a:t>
            </a:r>
            <a:r>
              <a:rPr lang="en-US" sz="1700" dirty="0">
                <a:solidFill>
                  <a:prstClr val="white"/>
                </a:solidFill>
                <a:latin typeface="Century Gothic" panose="020B0502020202020204" pitchFamily="34" charset="0"/>
              </a:rPr>
              <a:t>LH </a:t>
            </a:r>
            <a:r>
              <a:rPr lang="en-US" sz="17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dalam</a:t>
            </a:r>
            <a:r>
              <a:rPr lang="en-US" sz="1700" dirty="0">
                <a:solidFill>
                  <a:prstClr val="white"/>
                </a:solidFill>
                <a:latin typeface="Century Gothic" panose="020B0502020202020204" pitchFamily="34" charset="0"/>
              </a:rPr>
              <a:t> Lin Hut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664" y="5602816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Sumber: GNSDA-K</a:t>
            </a:r>
            <a:r>
              <a:rPr lang="en-US" b="1">
                <a:solidFill>
                  <a:srgbClr val="FF0000"/>
                </a:solidFill>
              </a:rPr>
              <a:t>P</a:t>
            </a:r>
            <a:r>
              <a:rPr lang="en-US" b="1"/>
              <a:t>K, 2015</a:t>
            </a:r>
          </a:p>
        </p:txBody>
      </p:sp>
    </p:spTree>
    <p:extLst>
      <p:ext uri="{BB962C8B-B14F-4D97-AF65-F5344CB8AC3E}">
        <p14:creationId xmlns:p14="http://schemas.microsoft.com/office/powerpoint/2010/main" val="3329823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b="1" smtClean="0"/>
              <a:t>Temuan </a:t>
            </a:r>
            <a:r>
              <a:rPr lang="id-ID" sz="3600" smtClean="0"/>
              <a:t>Kelemahan Dalam Penatausahaan Hasil Hutan Kayu dan Pemungutan PNBP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269" y="2347416"/>
            <a:ext cx="9103056" cy="4230805"/>
          </a:xfrm>
        </p:spPr>
        <p:txBody>
          <a:bodyPr numCol="2"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Pengurusan data </a:t>
            </a:r>
            <a:r>
              <a:rPr lang="en-US" sz="1500" smtClean="0"/>
              <a:t>produksi kayu yang dilaporkan dan pemungutan penerimaan bukan pajak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tidak mencukupi untuk menuntut pertanggungjawaban </a:t>
            </a:r>
            <a:r>
              <a:rPr lang="en-US" sz="1500" smtClean="0"/>
              <a:t>perusahaan agar memenuhi kewajiban fiskal pada negara.</a:t>
            </a:r>
            <a:endParaRPr lang="id-ID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Pengendalian internal tidak memadai </a:t>
            </a:r>
            <a:r>
              <a:rPr lang="en-US" sz="1500" smtClean="0"/>
              <a:t>untuk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memastikan akuntabilitas</a:t>
            </a:r>
            <a:r>
              <a:rPr lang="en-US" sz="15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00" smtClean="0"/>
              <a:t>tata usaha kayu dan pemungutan </a:t>
            </a:r>
            <a:r>
              <a:rPr lang="id-ID" sz="1500" smtClean="0"/>
              <a:t>PNBP</a:t>
            </a:r>
            <a:r>
              <a:rPr lang="en-US" sz="1500" smtClean="0"/>
              <a:t>.</a:t>
            </a:r>
            <a:endParaRPr lang="id-ID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Mekanisme akuntabilitas eksternal </a:t>
            </a:r>
            <a:r>
              <a:rPr lang="en-US" sz="1500" smtClean="0"/>
              <a:t>yang ada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tidak memadai </a:t>
            </a:r>
            <a:r>
              <a:rPr lang="en-US" sz="1500" smtClean="0"/>
              <a:t>untuk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mencegah </a:t>
            </a:r>
            <a:r>
              <a:rPr lang="en-US" sz="1500" smtClean="0"/>
              <a:t>kerugian negara akibat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manipulasi </a:t>
            </a:r>
            <a:r>
              <a:rPr lang="en-US" sz="1500" smtClean="0"/>
              <a:t>terhadap informasi produksi kayu dan pemungutan </a:t>
            </a:r>
            <a:r>
              <a:rPr lang="id-ID" sz="1500" smtClean="0"/>
              <a:t>PNBP</a:t>
            </a:r>
            <a:r>
              <a:rPr lang="en-US" sz="1500" smtClean="0"/>
              <a:t>.</a:t>
            </a:r>
            <a:endParaRPr lang="id-ID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Terbatasnya efektivitas penegakan hukum</a:t>
            </a:r>
            <a:r>
              <a:rPr lang="en-US" sz="15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00" smtClean="0"/>
              <a:t>di sektor kehutanan memberikan peluang terbentuknya ‘ekonomi bayangan’ untuk perdagangan kayu ilegal.</a:t>
            </a:r>
            <a:endParaRPr lang="id-ID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Tarif </a:t>
            </a:r>
            <a:r>
              <a:rPr lang="en-US" sz="1500" smtClean="0"/>
              <a:t>royalti kehutanan </a:t>
            </a:r>
            <a:r>
              <a:rPr lang="id-ID" sz="1500" smtClean="0"/>
              <a:t>I</a:t>
            </a:r>
            <a:r>
              <a:rPr lang="en-US" sz="1500" smtClean="0"/>
              <a:t>ndonesia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ditetapkan pada tingkatan</a:t>
            </a:r>
            <a:r>
              <a:rPr lang="en-US" sz="15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00" smtClean="0"/>
              <a:t>yang membuat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pengumpulan rente ekonomi </a:t>
            </a:r>
            <a:r>
              <a:rPr lang="id-ID" sz="1500" b="1" i="1" smtClean="0">
                <a:solidFill>
                  <a:schemeClr val="accent5">
                    <a:lumMod val="50000"/>
                  </a:schemeClr>
                </a:solidFill>
              </a:rPr>
              <a:t>untuk negara secara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terbatas</a:t>
            </a:r>
            <a:r>
              <a:rPr lang="en-US" sz="1500" smtClean="0"/>
              <a:t>, dan secara implisit memberikan insentif untuk pengelolaan hutan yang tidak berkelanjutan</a:t>
            </a:r>
            <a:r>
              <a:rPr lang="id-ID" sz="1500" smtClean="0"/>
              <a:t> dan korupsi</a:t>
            </a:r>
            <a:r>
              <a:rPr lang="en-US" sz="1500" smtClean="0"/>
              <a:t>.</a:t>
            </a:r>
            <a:endParaRPr lang="id-ID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50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Pemungutan </a:t>
            </a:r>
            <a:r>
              <a:rPr lang="id-ID" sz="1500" b="1" i="1" smtClean="0">
                <a:solidFill>
                  <a:schemeClr val="accent5">
                    <a:lumMod val="50000"/>
                  </a:schemeClr>
                </a:solidFill>
              </a:rPr>
              <a:t>PNBP </a:t>
            </a:r>
            <a:r>
              <a:rPr lang="en-US" sz="1500" b="1" i="1" smtClean="0">
                <a:solidFill>
                  <a:schemeClr val="accent5">
                    <a:lumMod val="50000"/>
                  </a:schemeClr>
                </a:solidFill>
              </a:rPr>
              <a:t>tidak diarahkan pada kepentingan umum.</a:t>
            </a:r>
            <a:endParaRPr lang="en-US" sz="15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71" y="2347416"/>
            <a:ext cx="2053583" cy="28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5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121" y="103469"/>
            <a:ext cx="3336059" cy="1041523"/>
          </a:xfrm>
        </p:spPr>
        <p:txBody>
          <a:bodyPr>
            <a:normAutofit/>
          </a:bodyPr>
          <a:lstStyle/>
          <a:p>
            <a:pPr algn="r"/>
            <a:r>
              <a:rPr lang="id-ID" i="1" dirty="0" smtClean="0"/>
              <a:t>Milestone</a:t>
            </a:r>
            <a:endParaRPr lang="id-ID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08068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221645" y="3923731"/>
            <a:ext cx="313899" cy="3138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123000" y="4394581"/>
            <a:ext cx="2114027" cy="761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R1. </a:t>
            </a:r>
            <a:r>
              <a:rPr lang="id-ID" sz="1400" smtClean="0"/>
              <a:t>SI-PHPL integrasi data kayu sebagai aset hutan.</a:t>
            </a:r>
            <a:endParaRPr lang="en-US" sz="1400" smtClean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484062" y="4394580"/>
            <a:ext cx="2114027" cy="75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R2.1. </a:t>
            </a:r>
            <a:r>
              <a:rPr lang="id-ID" sz="1400" smtClean="0"/>
              <a:t>SI-MKHLG deteksi konversi hutan dan lahan gambut.</a:t>
            </a:r>
            <a:endParaRPr lang="en-US" sz="1400" smtClean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122999" y="2524811"/>
            <a:ext cx="2114027" cy="941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300" b="1" smtClean="0">
                <a:solidFill>
                  <a:schemeClr val="accent2"/>
                </a:solidFill>
              </a:rPr>
              <a:t>R2.2. </a:t>
            </a:r>
            <a:r>
              <a:rPr lang="id-ID" sz="1300" smtClean="0"/>
              <a:t>Penggunaan inderaja/spasial untuk verifikasi stok tegakan awal.</a:t>
            </a:r>
            <a:endParaRPr lang="en-US" sz="1300" smtClean="0"/>
          </a:p>
        </p:txBody>
      </p:sp>
      <p:sp>
        <p:nvSpPr>
          <p:cNvPr id="11" name="Oval 10"/>
          <p:cNvSpPr/>
          <p:nvPr/>
        </p:nvSpPr>
        <p:spPr>
          <a:xfrm>
            <a:off x="7227176" y="3923730"/>
            <a:ext cx="313899" cy="3138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122995" y="1589945"/>
            <a:ext cx="2114027" cy="839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300" b="1" dirty="0" smtClean="0">
                <a:solidFill>
                  <a:schemeClr val="accent2"/>
                </a:solidFill>
              </a:rPr>
              <a:t>R2.3. </a:t>
            </a:r>
            <a:r>
              <a:rPr lang="id-ID" sz="1300" dirty="0" smtClean="0"/>
              <a:t>Penguatan pengendalian dengan post-pre audit.</a:t>
            </a:r>
            <a:endParaRPr lang="en-US" sz="1300" dirty="0" smtClean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685902" y="4394578"/>
            <a:ext cx="1413442" cy="768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R3.1. </a:t>
            </a:r>
            <a:r>
              <a:rPr lang="id-ID" sz="1400" smtClean="0"/>
              <a:t>Audit tujuan tertentu.</a:t>
            </a:r>
            <a:endParaRPr lang="en-US" sz="1400" smtClean="0"/>
          </a:p>
        </p:txBody>
      </p:sp>
      <p:sp>
        <p:nvSpPr>
          <p:cNvPr id="14" name="Oval 13"/>
          <p:cNvSpPr/>
          <p:nvPr/>
        </p:nvSpPr>
        <p:spPr>
          <a:xfrm>
            <a:off x="9235673" y="3910083"/>
            <a:ext cx="313899" cy="3138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10187157" y="4394579"/>
            <a:ext cx="1659100" cy="545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R3.2. </a:t>
            </a:r>
            <a:r>
              <a:rPr lang="id-ID" sz="1400" smtClean="0"/>
              <a:t>Penguatan audit rutin.</a:t>
            </a:r>
            <a:endParaRPr lang="en-US" sz="1400" smtClean="0"/>
          </a:p>
        </p:txBody>
      </p:sp>
      <p:sp>
        <p:nvSpPr>
          <p:cNvPr id="16" name="Oval 15"/>
          <p:cNvSpPr/>
          <p:nvPr/>
        </p:nvSpPr>
        <p:spPr>
          <a:xfrm>
            <a:off x="10840600" y="3910082"/>
            <a:ext cx="313899" cy="3138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122999" y="5253189"/>
            <a:ext cx="2114027" cy="511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R3.3. </a:t>
            </a:r>
            <a:r>
              <a:rPr lang="id-ID" sz="1400" smtClean="0"/>
              <a:t>Penguatan SIMPONI.</a:t>
            </a:r>
            <a:endParaRPr lang="en-US" sz="1400" smtClean="0"/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429807" y="4411653"/>
            <a:ext cx="2114027" cy="761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R3.4. </a:t>
            </a:r>
            <a:r>
              <a:rPr lang="id-ID" sz="1400" smtClean="0"/>
              <a:t>Pengujian akuntabilitas pemungutan.</a:t>
            </a:r>
            <a:endParaRPr lang="en-US" sz="1400" smtClean="0"/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4123000" y="5861592"/>
            <a:ext cx="2114027" cy="511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R3.5. </a:t>
            </a:r>
            <a:r>
              <a:rPr lang="id-ID" sz="1400" smtClean="0"/>
              <a:t>Rekonsiliasi PNBP&amp;produksi.</a:t>
            </a:r>
            <a:endParaRPr lang="en-US" sz="1400" smtClean="0"/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4919358" y="3533678"/>
            <a:ext cx="918471" cy="388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2016</a:t>
            </a:r>
            <a:endParaRPr lang="en-US" sz="11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4122996" y="518645"/>
            <a:ext cx="2114027" cy="5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R4.1. </a:t>
            </a:r>
            <a:r>
              <a:rPr lang="id-ID" sz="1400" smtClean="0"/>
              <a:t>Gakkum yang efektif.</a:t>
            </a:r>
            <a:endParaRPr lang="en-US" sz="1400" smtClean="0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6484061" y="2908173"/>
            <a:ext cx="2114027" cy="551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R4.2. </a:t>
            </a:r>
            <a:r>
              <a:rPr lang="id-ID" sz="1400" smtClean="0"/>
              <a:t>Pola transaksi keuangan.</a:t>
            </a:r>
            <a:endParaRPr lang="en-US" sz="1400" smtClean="0"/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6924889" y="3538182"/>
            <a:ext cx="918471" cy="388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2017</a:t>
            </a:r>
            <a:endParaRPr lang="en-US" sz="11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7"/>
          <p:cNvSpPr txBox="1">
            <a:spLocks/>
          </p:cNvSpPr>
          <p:nvPr/>
        </p:nvSpPr>
        <p:spPr>
          <a:xfrm>
            <a:off x="4123000" y="1132799"/>
            <a:ext cx="2114027" cy="36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R4.3. </a:t>
            </a:r>
            <a:r>
              <a:rPr lang="id-ID" sz="1400" smtClean="0"/>
              <a:t>Basis data PEP.</a:t>
            </a:r>
            <a:endParaRPr lang="en-US" sz="1400" smtClean="0"/>
          </a:p>
        </p:txBody>
      </p:sp>
      <p:sp>
        <p:nvSpPr>
          <p:cNvPr id="25" name="Content Placeholder 7"/>
          <p:cNvSpPr txBox="1">
            <a:spLocks/>
          </p:cNvSpPr>
          <p:nvPr/>
        </p:nvSpPr>
        <p:spPr>
          <a:xfrm>
            <a:off x="6484062" y="2279364"/>
            <a:ext cx="2114027" cy="551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R5.1. </a:t>
            </a:r>
            <a:r>
              <a:rPr lang="id-ID" sz="1400" smtClean="0"/>
              <a:t>Pengkajian struktur PNBP.</a:t>
            </a:r>
            <a:endParaRPr lang="en-US" sz="1400" smtClean="0"/>
          </a:p>
        </p:txBody>
      </p:sp>
      <p:sp>
        <p:nvSpPr>
          <p:cNvPr id="26" name="Content Placeholder 7"/>
          <p:cNvSpPr txBox="1">
            <a:spLocks/>
          </p:cNvSpPr>
          <p:nvPr/>
        </p:nvSpPr>
        <p:spPr>
          <a:xfrm>
            <a:off x="2357890" y="2914976"/>
            <a:ext cx="1641591" cy="551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R6.1. </a:t>
            </a:r>
            <a:r>
              <a:rPr lang="id-ID" sz="1400" smtClean="0"/>
              <a:t>Penetapan target PNBP.</a:t>
            </a:r>
            <a:endParaRPr lang="en-US" sz="1400" smtClean="0"/>
          </a:p>
        </p:txBody>
      </p:sp>
      <p:sp>
        <p:nvSpPr>
          <p:cNvPr id="27" name="Content Placeholder 7"/>
          <p:cNvSpPr txBox="1">
            <a:spLocks/>
          </p:cNvSpPr>
          <p:nvPr/>
        </p:nvSpPr>
        <p:spPr>
          <a:xfrm>
            <a:off x="5867875" y="127101"/>
            <a:ext cx="2114027" cy="551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R6.3. </a:t>
            </a:r>
            <a:r>
              <a:rPr lang="id-ID" sz="1400" smtClean="0"/>
              <a:t>Penyesuaian harga patokan</a:t>
            </a:r>
            <a:endParaRPr lang="en-US" sz="1400" smtClean="0"/>
          </a:p>
        </p:txBody>
      </p:sp>
      <p:sp>
        <p:nvSpPr>
          <p:cNvPr id="28" name="Content Placeholder 7"/>
          <p:cNvSpPr txBox="1">
            <a:spLocks/>
          </p:cNvSpPr>
          <p:nvPr/>
        </p:nvSpPr>
        <p:spPr>
          <a:xfrm>
            <a:off x="429806" y="5280503"/>
            <a:ext cx="2114027" cy="551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R6.3. </a:t>
            </a:r>
            <a:r>
              <a:rPr lang="id-ID" sz="1400" smtClean="0"/>
              <a:t>Membenahi ukuran kinerja PNBP.</a:t>
            </a:r>
            <a:endParaRPr lang="en-US" sz="1400" smtClean="0"/>
          </a:p>
        </p:txBody>
      </p:sp>
      <p:sp>
        <p:nvSpPr>
          <p:cNvPr id="29" name="Content Placeholder 7"/>
          <p:cNvSpPr txBox="1">
            <a:spLocks/>
          </p:cNvSpPr>
          <p:nvPr/>
        </p:nvSpPr>
        <p:spPr>
          <a:xfrm>
            <a:off x="6484060" y="5253189"/>
            <a:ext cx="2114027" cy="75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400" b="1" smtClean="0">
                <a:solidFill>
                  <a:schemeClr val="accent2"/>
                </a:solidFill>
              </a:rPr>
              <a:t>R6.1. </a:t>
            </a:r>
            <a:r>
              <a:rPr lang="id-ID" sz="1400" smtClean="0"/>
              <a:t>Penguatan akuntabilitas publik pemungutan PNBP</a:t>
            </a:r>
            <a:endParaRPr lang="en-US" sz="1400" smtClean="0"/>
          </a:p>
        </p:txBody>
      </p:sp>
      <p:sp>
        <p:nvSpPr>
          <p:cNvPr id="30" name="Oval 29"/>
          <p:cNvSpPr/>
          <p:nvPr/>
        </p:nvSpPr>
        <p:spPr>
          <a:xfrm>
            <a:off x="1305933" y="3910083"/>
            <a:ext cx="313899" cy="3138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Oval 30"/>
          <p:cNvSpPr/>
          <p:nvPr/>
        </p:nvSpPr>
        <p:spPr>
          <a:xfrm>
            <a:off x="3299192" y="3887375"/>
            <a:ext cx="313899" cy="3138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Content Placeholder 7"/>
          <p:cNvSpPr txBox="1">
            <a:spLocks/>
          </p:cNvSpPr>
          <p:nvPr/>
        </p:nvSpPr>
        <p:spPr>
          <a:xfrm>
            <a:off x="1039050" y="3533675"/>
            <a:ext cx="918471" cy="388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 2016</a:t>
            </a:r>
            <a:endParaRPr lang="en-US" sz="11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Content Placeholder 7"/>
          <p:cNvSpPr txBox="1">
            <a:spLocks/>
          </p:cNvSpPr>
          <p:nvPr/>
        </p:nvSpPr>
        <p:spPr>
          <a:xfrm>
            <a:off x="2952337" y="3538182"/>
            <a:ext cx="918471" cy="388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 2016</a:t>
            </a:r>
            <a:endParaRPr lang="en-US" sz="11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10538313" y="3497314"/>
            <a:ext cx="918471" cy="388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2017</a:t>
            </a:r>
            <a:endParaRPr lang="en-US" sz="11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ontent Placeholder 7"/>
          <p:cNvSpPr txBox="1">
            <a:spLocks/>
          </p:cNvSpPr>
          <p:nvPr/>
        </p:nvSpPr>
        <p:spPr>
          <a:xfrm>
            <a:off x="9002861" y="3497313"/>
            <a:ext cx="918471" cy="388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2017</a:t>
            </a:r>
            <a:endParaRPr lang="en-US" sz="11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4667" y="1187504"/>
            <a:ext cx="1891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</a:rPr>
              <a:t>Pelaksana</a:t>
            </a:r>
            <a:r>
              <a:rPr lang="en-US" b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KLHK, </a:t>
            </a:r>
            <a:r>
              <a:rPr lang="en-US" dirty="0" err="1" smtClean="0">
                <a:solidFill>
                  <a:srgbClr val="0033CC"/>
                </a:solidFill>
              </a:rPr>
              <a:t>MenKEU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PPATK, OJK,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BPK-RI, KPK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79485" y="1339904"/>
            <a:ext cx="2379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Perbaikan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Pengendalian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Potensi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Kehilangan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PNBP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38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754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RENAKSI PEMDA: REKONSTRUKSI PEMB. HUTAN—LAHAN/KEBUN</a:t>
            </a:r>
            <a:endParaRPr lang="id-ID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112" y="-651270"/>
            <a:ext cx="754856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i="1" dirty="0" smtClean="0">
                <a:solidFill>
                  <a:srgbClr val="44C1A3">
                    <a:lumMod val="75000"/>
                  </a:srgbClr>
                </a:solidFill>
                <a:cs typeface="Arial" pitchFamily="34" charset="0"/>
              </a:rPr>
              <a:t>4</a:t>
            </a:r>
            <a:endParaRPr lang="en-US" sz="19900" i="1" dirty="0">
              <a:solidFill>
                <a:srgbClr val="44C1A3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9464" y="2032530"/>
            <a:ext cx="3107572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 b="1">
                <a:solidFill>
                  <a:prstClr val="white"/>
                </a:solidFill>
                <a:latin typeface="Century Gothic" panose="020B0502020202020204" pitchFamily="34" charset="0"/>
              </a:rPr>
              <a:t>Penyelesaian </a:t>
            </a:r>
            <a:r>
              <a:rPr lang="en-US" sz="17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Status </a:t>
            </a:r>
            <a:r>
              <a:rPr lang="en-US" sz="17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Kawas</a:t>
            </a:r>
            <a:r>
              <a:rPr lang="en-US" sz="17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Hutan</a:t>
            </a:r>
            <a:endParaRPr lang="en-US" sz="1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9464" y="2631016"/>
            <a:ext cx="3107572" cy="569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 b="1">
                <a:solidFill>
                  <a:prstClr val="white"/>
                </a:solidFill>
                <a:latin typeface="Century Gothic" panose="020B0502020202020204" pitchFamily="34" charset="0"/>
              </a:rPr>
              <a:t>Sistem </a:t>
            </a:r>
            <a:r>
              <a:rPr lang="en-US" sz="17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Pengendali</a:t>
            </a:r>
            <a:r>
              <a:rPr lang="en-US" sz="17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Anti </a:t>
            </a:r>
            <a:r>
              <a:rPr lang="en-US" sz="17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Korupsi</a:t>
            </a:r>
            <a:endParaRPr lang="en-US" sz="1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9464" y="3219980"/>
            <a:ext cx="3107572" cy="5699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 b="1">
                <a:solidFill>
                  <a:prstClr val="white"/>
                </a:solidFill>
                <a:latin typeface="Century Gothic" panose="020B0502020202020204" pitchFamily="34" charset="0"/>
              </a:rPr>
              <a:t>Wilayah </a:t>
            </a:r>
            <a:r>
              <a:rPr lang="en-US" sz="1700" b="1" err="1">
                <a:solidFill>
                  <a:prstClr val="white"/>
                </a:solidFill>
                <a:latin typeface="Century Gothic" panose="020B0502020202020204" pitchFamily="34" charset="0"/>
              </a:rPr>
              <a:t>Kelola</a:t>
            </a:r>
            <a:r>
              <a:rPr lang="en-US" sz="1700" b="1">
                <a:solidFill>
                  <a:prstClr val="white"/>
                </a:solidFill>
                <a:latin typeface="Century Gothic" panose="020B0502020202020204" pitchFamily="34" charset="0"/>
              </a:rPr>
              <a:t> Masyarakat</a:t>
            </a:r>
            <a:endParaRPr lang="en-US" sz="1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9464" y="3810530"/>
            <a:ext cx="3107572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 b="1">
                <a:solidFill>
                  <a:prstClr val="white"/>
                </a:solidFill>
                <a:latin typeface="Century Gothic" panose="020B0502020202020204" pitchFamily="34" charset="0"/>
              </a:rPr>
              <a:t>Penataan Perizinan</a:t>
            </a:r>
            <a:endParaRPr lang="en-US" sz="1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19464" y="4399493"/>
            <a:ext cx="3107572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 b="1">
                <a:solidFill>
                  <a:prstClr val="white"/>
                </a:solidFill>
                <a:latin typeface="Century Gothic" panose="020B0502020202020204" pitchFamily="34" charset="0"/>
              </a:rPr>
              <a:t>Penyelesaian </a:t>
            </a:r>
            <a:r>
              <a:rPr lang="en-US" sz="17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Konflik</a:t>
            </a:r>
            <a:r>
              <a:rPr lang="en-US" sz="17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Kaw</a:t>
            </a:r>
            <a:r>
              <a:rPr lang="en-US" sz="1700" b="1">
                <a:solidFill>
                  <a:prstClr val="white"/>
                </a:solidFill>
                <a:latin typeface="Century Gothic" panose="020B0502020202020204" pitchFamily="34" charset="0"/>
              </a:rPr>
              <a:t>. Hutan</a:t>
            </a:r>
            <a:endParaRPr lang="en-US" sz="1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9464" y="4988455"/>
            <a:ext cx="3107572" cy="568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 b="1">
                <a:solidFill>
                  <a:prstClr val="white"/>
                </a:solidFill>
                <a:latin typeface="Century Gothic" panose="020B0502020202020204" pitchFamily="34" charset="0"/>
              </a:rPr>
              <a:t>Instrumen </a:t>
            </a:r>
            <a:r>
              <a:rPr lang="en-US" sz="17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LH </a:t>
            </a:r>
            <a:r>
              <a:rPr lang="en-US" sz="17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dalam</a:t>
            </a:r>
            <a:r>
              <a:rPr lang="en-US" sz="17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Lin Hut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9141" y="2779694"/>
            <a:ext cx="2204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entury Gothic" panose="020B0502020202020204" pitchFamily="34" charset="0"/>
              </a:rPr>
              <a:t>Lembaga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 err="1" smtClean="0">
                <a:latin typeface="Century Gothic" panose="020B0502020202020204" pitchFamily="34" charset="0"/>
              </a:rPr>
              <a:t>Pusat</a:t>
            </a:r>
            <a:r>
              <a:rPr lang="en-US" sz="2400" b="1" dirty="0" smtClean="0">
                <a:latin typeface="Century Gothic" panose="020B0502020202020204" pitchFamily="34" charset="0"/>
              </a:rPr>
              <a:t>-Daerah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5574" y="3693054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NEGARA HADIR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DI </a:t>
            </a:r>
            <a:r>
              <a:rPr lang="en-US" b="1" dirty="0" smtClean="0">
                <a:solidFill>
                  <a:srgbClr val="00B050"/>
                </a:solidFill>
              </a:rPr>
              <a:t>TAPAK/KPH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940530" y="1981200"/>
            <a:ext cx="2585710" cy="362161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40000" lnSpcReduction="20000"/>
          </a:bodyPr>
          <a:lstStyle/>
          <a:p>
            <a:pPr marL="285750" indent="-285750"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/>
              <a:t>DATA DASAR KEKAYAAN HUTAN-LAHAN YANG VALID DAN UPDATE</a:t>
            </a:r>
          </a:p>
          <a:p>
            <a:pPr marL="285750" indent="-285750"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/>
              <a:t>EFISIENSI PELAYANAN PUBLIK MELALUI KESIAPAN PEMERINTAH-PEMDA DLM PENGELOLAAN HUTAN-KEBUN</a:t>
            </a:r>
          </a:p>
          <a:p>
            <a:pPr marL="285750" indent="-285750"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/>
              <a:t>MENENTUKAN SISTEM PENGATURAN BERDASARKAN KONDISI DI LAPANGAN</a:t>
            </a:r>
          </a:p>
          <a:p>
            <a:pPr marL="285750" indent="-285750"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/>
              <a:t>MENJADI PELAYANAN MASYARAKAT DALAM MEMPEROLEH AKSES DAN ATAU MELAKSANAKAN </a:t>
            </a:r>
            <a:r>
              <a:rPr lang="en-US" sz="2800" b="1" dirty="0">
                <a:latin typeface="+mj-lt"/>
              </a:rPr>
              <a:t>HAKNYA</a:t>
            </a:r>
          </a:p>
          <a:p>
            <a:pPr marL="285750" indent="-285750"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>
                <a:latin typeface="+mj-lt"/>
              </a:rPr>
              <a:t>PENINGKATAN EFISIENSI EKONOMI DAN PELAYANAN PUBLIK YANG BERSIH DANBEBAS KORUPSI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1664" y="5602816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Sumber: GNSDA-K</a:t>
            </a:r>
            <a:r>
              <a:rPr lang="en-US" b="1">
                <a:solidFill>
                  <a:srgbClr val="FF0000"/>
                </a:solidFill>
              </a:rPr>
              <a:t>P</a:t>
            </a:r>
            <a:r>
              <a:rPr lang="en-US" b="1"/>
              <a:t>K, 2015</a:t>
            </a:r>
          </a:p>
        </p:txBody>
      </p:sp>
    </p:spTree>
    <p:extLst>
      <p:ext uri="{BB962C8B-B14F-4D97-AF65-F5344CB8AC3E}">
        <p14:creationId xmlns:p14="http://schemas.microsoft.com/office/powerpoint/2010/main" val="211545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135010"/>
            <a:ext cx="8911687" cy="1280890"/>
          </a:xfrm>
        </p:spPr>
        <p:txBody>
          <a:bodyPr/>
          <a:lstStyle/>
          <a:p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Renaksi</a:t>
            </a:r>
            <a:r>
              <a:rPr lang="en-US" dirty="0" smtClean="0"/>
              <a:t> 13 </a:t>
            </a:r>
            <a:r>
              <a:rPr lang="en-US" dirty="0" err="1" smtClean="0"/>
              <a:t>propinsi</a:t>
            </a:r>
            <a:r>
              <a:rPr lang="en-US" dirty="0" smtClean="0"/>
              <a:t>—des 2015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17228"/>
              </p:ext>
            </p:extLst>
          </p:nvPr>
        </p:nvGraphicFramePr>
        <p:xfrm>
          <a:off x="1435393" y="825777"/>
          <a:ext cx="10069217" cy="589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567">
                  <a:extLst>
                    <a:ext uri="{9D8B030D-6E8A-4147-A177-3AD203B41FA5}">
                      <a16:colId xmlns:a16="http://schemas.microsoft.com/office/drawing/2014/main" val="3994249750"/>
                    </a:ext>
                  </a:extLst>
                </a:gridCol>
                <a:gridCol w="434428">
                  <a:extLst>
                    <a:ext uri="{9D8B030D-6E8A-4147-A177-3AD203B41FA5}">
                      <a16:colId xmlns:a16="http://schemas.microsoft.com/office/drawing/2014/main" val="2274707493"/>
                    </a:ext>
                  </a:extLst>
                </a:gridCol>
                <a:gridCol w="507543">
                  <a:extLst>
                    <a:ext uri="{9D8B030D-6E8A-4147-A177-3AD203B41FA5}">
                      <a16:colId xmlns:a16="http://schemas.microsoft.com/office/drawing/2014/main" val="2174631871"/>
                    </a:ext>
                  </a:extLst>
                </a:gridCol>
                <a:gridCol w="571429">
                  <a:extLst>
                    <a:ext uri="{9D8B030D-6E8A-4147-A177-3AD203B41FA5}">
                      <a16:colId xmlns:a16="http://schemas.microsoft.com/office/drawing/2014/main" val="3060829171"/>
                    </a:ext>
                  </a:extLst>
                </a:gridCol>
                <a:gridCol w="443657">
                  <a:extLst>
                    <a:ext uri="{9D8B030D-6E8A-4147-A177-3AD203B41FA5}">
                      <a16:colId xmlns:a16="http://schemas.microsoft.com/office/drawing/2014/main" val="553239112"/>
                    </a:ext>
                  </a:extLst>
                </a:gridCol>
                <a:gridCol w="571429">
                  <a:extLst>
                    <a:ext uri="{9D8B030D-6E8A-4147-A177-3AD203B41FA5}">
                      <a16:colId xmlns:a16="http://schemas.microsoft.com/office/drawing/2014/main" val="2989818595"/>
                    </a:ext>
                  </a:extLst>
                </a:gridCol>
                <a:gridCol w="443657">
                  <a:extLst>
                    <a:ext uri="{9D8B030D-6E8A-4147-A177-3AD203B41FA5}">
                      <a16:colId xmlns:a16="http://schemas.microsoft.com/office/drawing/2014/main" val="1497893346"/>
                    </a:ext>
                  </a:extLst>
                </a:gridCol>
                <a:gridCol w="699202">
                  <a:extLst>
                    <a:ext uri="{9D8B030D-6E8A-4147-A177-3AD203B41FA5}">
                      <a16:colId xmlns:a16="http://schemas.microsoft.com/office/drawing/2014/main" val="276570162"/>
                    </a:ext>
                  </a:extLst>
                </a:gridCol>
                <a:gridCol w="443657">
                  <a:extLst>
                    <a:ext uri="{9D8B030D-6E8A-4147-A177-3AD203B41FA5}">
                      <a16:colId xmlns:a16="http://schemas.microsoft.com/office/drawing/2014/main" val="4198469043"/>
                    </a:ext>
                  </a:extLst>
                </a:gridCol>
                <a:gridCol w="571429">
                  <a:extLst>
                    <a:ext uri="{9D8B030D-6E8A-4147-A177-3AD203B41FA5}">
                      <a16:colId xmlns:a16="http://schemas.microsoft.com/office/drawing/2014/main" val="3273324574"/>
                    </a:ext>
                  </a:extLst>
                </a:gridCol>
                <a:gridCol w="507543">
                  <a:extLst>
                    <a:ext uri="{9D8B030D-6E8A-4147-A177-3AD203B41FA5}">
                      <a16:colId xmlns:a16="http://schemas.microsoft.com/office/drawing/2014/main" val="1509386381"/>
                    </a:ext>
                  </a:extLst>
                </a:gridCol>
                <a:gridCol w="763088">
                  <a:extLst>
                    <a:ext uri="{9D8B030D-6E8A-4147-A177-3AD203B41FA5}">
                      <a16:colId xmlns:a16="http://schemas.microsoft.com/office/drawing/2014/main" val="899140342"/>
                    </a:ext>
                  </a:extLst>
                </a:gridCol>
                <a:gridCol w="635316">
                  <a:extLst>
                    <a:ext uri="{9D8B030D-6E8A-4147-A177-3AD203B41FA5}">
                      <a16:colId xmlns:a16="http://schemas.microsoft.com/office/drawing/2014/main" val="3980404169"/>
                    </a:ext>
                  </a:extLst>
                </a:gridCol>
                <a:gridCol w="636024">
                  <a:extLst>
                    <a:ext uri="{9D8B030D-6E8A-4147-A177-3AD203B41FA5}">
                      <a16:colId xmlns:a16="http://schemas.microsoft.com/office/drawing/2014/main" val="692157569"/>
                    </a:ext>
                  </a:extLst>
                </a:gridCol>
                <a:gridCol w="897248">
                  <a:extLst>
                    <a:ext uri="{9D8B030D-6E8A-4147-A177-3AD203B41FA5}">
                      <a16:colId xmlns:a16="http://schemas.microsoft.com/office/drawing/2014/main" val="293713544"/>
                    </a:ext>
                  </a:extLst>
                </a:gridCol>
              </a:tblGrid>
              <a:tr h="71967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INDIKATOR 1: PENGUKUHAN KAWASAN HUTAN, PENATAAN RUANG &amp; WILAYAH ADAT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 - RATA PER INDIKATOR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3353974629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INDIKATOR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Aceh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Sumut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Sumbar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Riau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Sumsel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Babel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Lampung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Jawa Barat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Jawa Tengah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Jawa Timur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Kalimantan Selatan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Sulawesi Tenggara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Sulawesi Barat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71554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Tim IP4T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1768578366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Hak-hak atas tanah masyarakat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1028560475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Informasi penggunaan kawasan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204325603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Tidak sesuai prosedur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1863369565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- 0.52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16510379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RATA-RATA PROVINSI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75540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RATA-RATA INDONESIA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832660"/>
                  </a:ext>
                </a:extLst>
              </a:tr>
              <a:tr h="71967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INDIKATOR 2: PENATAAN PERIZINAN DAN PERKEBUNAN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98596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Kewajiban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keuangan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3797110880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Rekonsiliasi data perizinan: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1192016393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267298899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RATA-RATA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 0.36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3037742936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RATA-RATA INDONESIA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35978"/>
                  </a:ext>
                </a:extLst>
              </a:tr>
              <a:tr h="71967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INDIKATOR 3: PERLUASAN WILAYAH KELOLA MASYARAKAT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7759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evaluasi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terhadap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pengelolaan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hutan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tingkat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tapak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extLst>
                  <a:ext uri="{0D108BD9-81ED-4DB2-BD59-A6C34878D82A}">
                    <a16:rowId xmlns:a16="http://schemas.microsoft.com/office/drawing/2014/main" val="3143577278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Pengajuan izin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3328565984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SDH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Perkebunan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4038057735"/>
                  </a:ext>
                </a:extLst>
              </a:tr>
              <a:tr h="7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 -0.3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extLst>
                  <a:ext uri="{0D108BD9-81ED-4DB2-BD59-A6C34878D82A}">
                    <a16:rowId xmlns:a16="http://schemas.microsoft.com/office/drawing/2014/main" val="832716783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RATA-RATA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-0.33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177283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RATA-RATA INDONESIA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67" marR="234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76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957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3602</TotalTime>
  <Words>2109</Words>
  <Application>Microsoft Office PowerPoint</Application>
  <PresentationFormat>Widescreen</PresentationFormat>
  <Paragraphs>716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Unicode MS</vt:lpstr>
      <vt:lpstr>Arial</vt:lpstr>
      <vt:lpstr>Arial Black</vt:lpstr>
      <vt:lpstr>Calibri</vt:lpstr>
      <vt:lpstr>Century Gothic</vt:lpstr>
      <vt:lpstr>Corbel</vt:lpstr>
      <vt:lpstr>Gill Sans MT</vt:lpstr>
      <vt:lpstr>Times New Roman</vt:lpstr>
      <vt:lpstr>Wingdings 3</vt:lpstr>
      <vt:lpstr>Wisp</vt:lpstr>
      <vt:lpstr> 3   T A H U N    P E R J A L A N A N   N K B</vt:lpstr>
      <vt:lpstr>POTENSI SDA INDONESIA</vt:lpstr>
      <vt:lpstr>IDEOLOGI PENGURUSAN SDA</vt:lpstr>
      <vt:lpstr>NKB DAN GERAKAN NASIONAL  PENYELAMATAN SUMBER DAYA ALAM</vt:lpstr>
      <vt:lpstr>RENAKSI OLEH K/L</vt:lpstr>
      <vt:lpstr>Temuan Kelemahan Dalam Penatausahaan Hasil Hutan Kayu dan Pemungutan PNBP</vt:lpstr>
      <vt:lpstr>Milestone</vt:lpstr>
      <vt:lpstr>RENAKSI PEMDA: REKONSTRUKSI PEMB. HUTAN—LAHAN/KEBUN</vt:lpstr>
      <vt:lpstr>Capaian Renaksi 13 propinsi—des 2015</vt:lpstr>
      <vt:lpstr>Lanjutan …. </vt:lpstr>
      <vt:lpstr>Tabulasi Indeks Kinerja Pemeritah Daerah Pada Korsup Minerba Di 12 Propinsi </vt:lpstr>
      <vt:lpstr>RENAKSI PERUM PERHUTANI</vt:lpstr>
      <vt:lpstr>PELAKSANAAN RENAKSI SEJAUH INI</vt:lpstr>
      <vt:lpstr>PROSES PERBAIKAN SISTEM/KEBIJAKAN</vt:lpstr>
      <vt:lpstr>PowerPoint Presentation</vt:lpstr>
      <vt:lpstr>CATATAN AKHIR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ONSOLIDASI NASIONAL RENCANA AKSI CIVIL SOCIETY DALAM GERAKAN NASIONAL PENYELEMATAN SUMBER DAYA ALAM</dc:title>
  <dc:creator>Nagara Grahat</dc:creator>
  <cp:lastModifiedBy>Hariadi Kartodihardjo</cp:lastModifiedBy>
  <cp:revision>248</cp:revision>
  <dcterms:created xsi:type="dcterms:W3CDTF">2015-03-27T07:02:00Z</dcterms:created>
  <dcterms:modified xsi:type="dcterms:W3CDTF">2016-03-16T14:37:44Z</dcterms:modified>
</cp:coreProperties>
</file>